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gif" ContentType="image/gif"/>
  <Default Extension="vml" ContentType="application/vnd.openxmlformats-officedocument.vmlDrawing"/>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bookmarkIdSeed="8">
  <p:sldMasterIdLst>
    <p:sldMasterId id="2147483662" r:id="rId2"/>
  </p:sldMasterIdLst>
  <p:notesMasterIdLst>
    <p:notesMasterId r:id="rId37"/>
  </p:notesMasterIdLst>
  <p:handoutMasterIdLst>
    <p:handoutMasterId r:id="rId38"/>
  </p:handoutMasterIdLst>
  <p:sldIdLst>
    <p:sldId id="260" r:id="rId3"/>
    <p:sldId id="261" r:id="rId4"/>
    <p:sldId id="262" r:id="rId5"/>
    <p:sldId id="270" r:id="rId6"/>
    <p:sldId id="263" r:id="rId7"/>
    <p:sldId id="265" r:id="rId8"/>
    <p:sldId id="266" r:id="rId9"/>
    <p:sldId id="268" r:id="rId10"/>
    <p:sldId id="310" r:id="rId11"/>
    <p:sldId id="300" r:id="rId12"/>
    <p:sldId id="301" r:id="rId13"/>
    <p:sldId id="302" r:id="rId14"/>
    <p:sldId id="299" r:id="rId15"/>
    <p:sldId id="276" r:id="rId16"/>
    <p:sldId id="309" r:id="rId17"/>
    <p:sldId id="303" r:id="rId18"/>
    <p:sldId id="304" r:id="rId19"/>
    <p:sldId id="281" r:id="rId20"/>
    <p:sldId id="305" r:id="rId21"/>
    <p:sldId id="306" r:id="rId22"/>
    <p:sldId id="282" r:id="rId23"/>
    <p:sldId id="283" r:id="rId24"/>
    <p:sldId id="284" r:id="rId25"/>
    <p:sldId id="319" r:id="rId26"/>
    <p:sldId id="311" r:id="rId27"/>
    <p:sldId id="313" r:id="rId28"/>
    <p:sldId id="314" r:id="rId29"/>
    <p:sldId id="312" r:id="rId30"/>
    <p:sldId id="315" r:id="rId31"/>
    <p:sldId id="316" r:id="rId32"/>
    <p:sldId id="317" r:id="rId33"/>
    <p:sldId id="307" r:id="rId34"/>
    <p:sldId id="318" r:id="rId35"/>
    <p:sldId id="297" r:id="rId36"/>
  </p:sldIdLst>
  <p:sldSz cx="9906000" cy="6858000" type="A4"/>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67C1"/>
    <a:srgbClr val="642292"/>
    <a:srgbClr val="3F5E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81" autoAdjust="0"/>
    <p:restoredTop sz="72473" autoAdjust="0"/>
  </p:normalViewPr>
  <p:slideViewPr>
    <p:cSldViewPr>
      <p:cViewPr varScale="1">
        <p:scale>
          <a:sx n="59" d="100"/>
          <a:sy n="59" d="100"/>
        </p:scale>
        <p:origin x="1260" y="24"/>
      </p:cViewPr>
      <p:guideLst>
        <p:guide orient="horz" pos="2160"/>
        <p:guide pos="312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66" d="100"/>
        <a:sy n="66" d="100"/>
      </p:scale>
      <p:origin x="0" y="0"/>
    </p:cViewPr>
  </p:sorterViewPr>
  <p:notesViewPr>
    <p:cSldViewPr>
      <p:cViewPr varScale="1">
        <p:scale>
          <a:sx n="81" d="100"/>
          <a:sy n="81" d="100"/>
        </p:scale>
        <p:origin x="-2040"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AEDA9B-9B09-4283-A291-840D6403F41B}" type="doc">
      <dgm:prSet loTypeId="urn:microsoft.com/office/officeart/2005/8/layout/radial4" loCatId="relationship" qsTypeId="urn:microsoft.com/office/officeart/2005/8/quickstyle/simple5" qsCatId="simple" csTypeId="urn:microsoft.com/office/officeart/2005/8/colors/accent0_3" csCatId="mainScheme" phldr="1"/>
      <dgm:spPr/>
      <dgm:t>
        <a:bodyPr/>
        <a:lstStyle/>
        <a:p>
          <a:endParaRPr lang="zh-CN" altLang="en-US"/>
        </a:p>
      </dgm:t>
    </dgm:pt>
    <dgm:pt modelId="{2B85B26B-7EAF-452B-BD66-007B70C6123F}">
      <dgm:prSet phldrT="[文本]"/>
      <dgm:spPr/>
      <dgm:t>
        <a:bodyPr/>
        <a:lstStyle/>
        <a:p>
          <a:r>
            <a:rPr lang="en-US" altLang="zh-CN" dirty="0" smtClean="0"/>
            <a:t>SLAM</a:t>
          </a:r>
          <a:endParaRPr lang="zh-CN" altLang="en-US" dirty="0"/>
        </a:p>
      </dgm:t>
    </dgm:pt>
    <dgm:pt modelId="{9C0B3993-D99B-4DF5-B2C6-E717CD817C8E}" type="parTrans" cxnId="{FC7DA3E4-1C53-4A44-98E3-1B73B8FF647A}">
      <dgm:prSet/>
      <dgm:spPr/>
      <dgm:t>
        <a:bodyPr/>
        <a:lstStyle/>
        <a:p>
          <a:endParaRPr lang="zh-CN" altLang="en-US"/>
        </a:p>
      </dgm:t>
    </dgm:pt>
    <dgm:pt modelId="{CED59E6F-B0F4-4870-BF98-C7FD1094E065}" type="sibTrans" cxnId="{FC7DA3E4-1C53-4A44-98E3-1B73B8FF647A}">
      <dgm:prSet/>
      <dgm:spPr/>
      <dgm:t>
        <a:bodyPr/>
        <a:lstStyle/>
        <a:p>
          <a:endParaRPr lang="zh-CN" altLang="en-US"/>
        </a:p>
      </dgm:t>
    </dgm:pt>
    <dgm:pt modelId="{7C1AF387-F8ED-44C9-913D-E6897EA8943F}">
      <dgm:prSet phldrT="[文本]"/>
      <dgm:spPr/>
      <dgm:t>
        <a:bodyPr/>
        <a:lstStyle/>
        <a:p>
          <a:r>
            <a:rPr lang="zh-CN" altLang="en-US" dirty="0" smtClean="0"/>
            <a:t>基于关键帧</a:t>
          </a:r>
          <a:r>
            <a:rPr lang="en-US" altLang="zh-CN" dirty="0" smtClean="0"/>
            <a:t>BA</a:t>
          </a:r>
          <a:endParaRPr lang="zh-CN" altLang="en-US" dirty="0"/>
        </a:p>
      </dgm:t>
    </dgm:pt>
    <dgm:pt modelId="{0BDAA57D-5EEB-453E-90C9-2AF656C4BE5A}" type="parTrans" cxnId="{93FE4FE7-DA87-4AE2-BEFE-19F4C8CDC1A5}">
      <dgm:prSet/>
      <dgm:spPr/>
      <dgm:t>
        <a:bodyPr/>
        <a:lstStyle/>
        <a:p>
          <a:endParaRPr lang="zh-CN" altLang="en-US"/>
        </a:p>
      </dgm:t>
    </dgm:pt>
    <dgm:pt modelId="{B0C49687-D29B-4CF3-9722-C16D020C2D8D}" type="sibTrans" cxnId="{93FE4FE7-DA87-4AE2-BEFE-19F4C8CDC1A5}">
      <dgm:prSet/>
      <dgm:spPr/>
      <dgm:t>
        <a:bodyPr/>
        <a:lstStyle/>
        <a:p>
          <a:endParaRPr lang="zh-CN" altLang="en-US"/>
        </a:p>
      </dgm:t>
    </dgm:pt>
    <dgm:pt modelId="{48A05300-7DB4-4B36-BCEF-2BC6C7287E4F}">
      <dgm:prSet phldrT="[文本]"/>
      <dgm:spPr/>
      <dgm:t>
        <a:bodyPr/>
        <a:lstStyle/>
        <a:p>
          <a:r>
            <a:rPr lang="zh-CN" altLang="en-US" dirty="0" smtClean="0"/>
            <a:t>基于滤波器</a:t>
          </a:r>
          <a:endParaRPr lang="zh-CN" altLang="en-US" dirty="0"/>
        </a:p>
      </dgm:t>
    </dgm:pt>
    <dgm:pt modelId="{E956BD7A-6DA8-47B6-AC43-7EB52A56BDB3}" type="parTrans" cxnId="{FA89CBAD-B062-4CC7-8870-642980E22D8D}">
      <dgm:prSet/>
      <dgm:spPr/>
      <dgm:t>
        <a:bodyPr/>
        <a:lstStyle/>
        <a:p>
          <a:endParaRPr lang="zh-CN" altLang="en-US"/>
        </a:p>
      </dgm:t>
    </dgm:pt>
    <dgm:pt modelId="{15D750AE-F06D-445D-A9FF-6D756E19C04B}" type="sibTrans" cxnId="{FA89CBAD-B062-4CC7-8870-642980E22D8D}">
      <dgm:prSet/>
      <dgm:spPr/>
      <dgm:t>
        <a:bodyPr/>
        <a:lstStyle/>
        <a:p>
          <a:endParaRPr lang="zh-CN" altLang="en-US"/>
        </a:p>
      </dgm:t>
    </dgm:pt>
    <dgm:pt modelId="{C3FE0C8A-DCF9-4271-BA2E-46D6D541DD39}">
      <dgm:prSet phldrT="[文本]"/>
      <dgm:spPr/>
      <dgm:t>
        <a:bodyPr/>
        <a:lstStyle/>
        <a:p>
          <a:r>
            <a:rPr lang="en-US" altLang="zh-CN" dirty="0" smtClean="0"/>
            <a:t>PTAM</a:t>
          </a:r>
          <a:endParaRPr lang="zh-CN" altLang="en-US" dirty="0"/>
        </a:p>
      </dgm:t>
    </dgm:pt>
    <dgm:pt modelId="{EE06E852-4F4B-48DB-A9E3-E40871B6CA16}" type="parTrans" cxnId="{C2BC19F7-DE0F-4D99-976E-60D412AC04DC}">
      <dgm:prSet/>
      <dgm:spPr/>
      <dgm:t>
        <a:bodyPr/>
        <a:lstStyle/>
        <a:p>
          <a:endParaRPr lang="zh-CN" altLang="en-US"/>
        </a:p>
      </dgm:t>
    </dgm:pt>
    <dgm:pt modelId="{A3FC666F-836A-4462-964C-55A0DE19D395}" type="sibTrans" cxnId="{C2BC19F7-DE0F-4D99-976E-60D412AC04DC}">
      <dgm:prSet/>
      <dgm:spPr/>
      <dgm:t>
        <a:bodyPr/>
        <a:lstStyle/>
        <a:p>
          <a:endParaRPr lang="zh-CN" altLang="en-US"/>
        </a:p>
      </dgm:t>
    </dgm:pt>
    <dgm:pt modelId="{61C9A039-5EFE-4765-9D65-DC81175F2C2D}">
      <dgm:prSet phldrT="[文本]"/>
      <dgm:spPr/>
      <dgm:t>
        <a:bodyPr/>
        <a:lstStyle/>
        <a:p>
          <a:r>
            <a:rPr lang="en-US" altLang="zh-CN" dirty="0" smtClean="0"/>
            <a:t>ORB-SLAM</a:t>
          </a:r>
          <a:endParaRPr lang="zh-CN" altLang="en-US" dirty="0"/>
        </a:p>
      </dgm:t>
    </dgm:pt>
    <dgm:pt modelId="{AC94EA42-DCA9-4858-BF70-DF36EB6CFC0F}" type="parTrans" cxnId="{EA855462-C3F9-493F-A11C-FFDC85DE2D94}">
      <dgm:prSet/>
      <dgm:spPr/>
      <dgm:t>
        <a:bodyPr/>
        <a:lstStyle/>
        <a:p>
          <a:endParaRPr lang="zh-CN" altLang="en-US"/>
        </a:p>
      </dgm:t>
    </dgm:pt>
    <dgm:pt modelId="{2C8D12B7-063B-47D1-8488-3028AF014285}" type="sibTrans" cxnId="{EA855462-C3F9-493F-A11C-FFDC85DE2D94}">
      <dgm:prSet/>
      <dgm:spPr/>
      <dgm:t>
        <a:bodyPr/>
        <a:lstStyle/>
        <a:p>
          <a:endParaRPr lang="zh-CN" altLang="en-US"/>
        </a:p>
      </dgm:t>
    </dgm:pt>
    <dgm:pt modelId="{089D40EE-2BDA-4A05-8D9C-5C8A6D20E6A9}">
      <dgm:prSet phldrT="[文本]"/>
      <dgm:spPr/>
      <dgm:t>
        <a:bodyPr/>
        <a:lstStyle/>
        <a:p>
          <a:r>
            <a:rPr lang="en-US" altLang="zh-CN" dirty="0" err="1" smtClean="0"/>
            <a:t>MonoSLAM</a:t>
          </a:r>
          <a:endParaRPr lang="zh-CN" altLang="en-US" dirty="0"/>
        </a:p>
      </dgm:t>
    </dgm:pt>
    <dgm:pt modelId="{CA4E061C-CB7B-495F-95F7-2E74B74818AD}" type="parTrans" cxnId="{AD5AE806-740D-4EBF-AFA7-9B1D7C157DB2}">
      <dgm:prSet/>
      <dgm:spPr/>
      <dgm:t>
        <a:bodyPr/>
        <a:lstStyle/>
        <a:p>
          <a:endParaRPr lang="zh-CN" altLang="en-US"/>
        </a:p>
      </dgm:t>
    </dgm:pt>
    <dgm:pt modelId="{50906990-9E85-4506-B1F5-C8011F20EFEF}" type="sibTrans" cxnId="{AD5AE806-740D-4EBF-AFA7-9B1D7C157DB2}">
      <dgm:prSet/>
      <dgm:spPr/>
      <dgm:t>
        <a:bodyPr/>
        <a:lstStyle/>
        <a:p>
          <a:endParaRPr lang="zh-CN" altLang="en-US"/>
        </a:p>
      </dgm:t>
    </dgm:pt>
    <dgm:pt modelId="{6C3EDC78-4AB5-4D80-A199-5DC9205BD6AD}">
      <dgm:prSet phldrT="[文本]"/>
      <dgm:spPr/>
      <dgm:t>
        <a:bodyPr/>
        <a:lstStyle/>
        <a:p>
          <a:r>
            <a:rPr lang="en-US" altLang="zh-CN" dirty="0" smtClean="0"/>
            <a:t>MSCKF</a:t>
          </a:r>
          <a:endParaRPr lang="zh-CN" altLang="en-US" dirty="0"/>
        </a:p>
      </dgm:t>
    </dgm:pt>
    <dgm:pt modelId="{26328CF7-E988-4529-B5F8-213BCA24E9AE}" type="parTrans" cxnId="{1624C43E-8B4C-4448-8BF0-4028959E1ECC}">
      <dgm:prSet/>
      <dgm:spPr/>
      <dgm:t>
        <a:bodyPr/>
        <a:lstStyle/>
        <a:p>
          <a:endParaRPr lang="zh-CN" altLang="en-US"/>
        </a:p>
      </dgm:t>
    </dgm:pt>
    <dgm:pt modelId="{E324DE09-68E4-4CE0-909E-9B030189404D}" type="sibTrans" cxnId="{1624C43E-8B4C-4448-8BF0-4028959E1ECC}">
      <dgm:prSet/>
      <dgm:spPr/>
      <dgm:t>
        <a:bodyPr/>
        <a:lstStyle/>
        <a:p>
          <a:endParaRPr lang="zh-CN" altLang="en-US"/>
        </a:p>
      </dgm:t>
    </dgm:pt>
    <dgm:pt modelId="{6EC62AB1-B3D0-4826-8D0E-03B6501FEC1C}">
      <dgm:prSet phldrT="[文本]"/>
      <dgm:spPr/>
      <dgm:t>
        <a:bodyPr/>
        <a:lstStyle/>
        <a:p>
          <a:r>
            <a:rPr lang="en-US" altLang="zh-CN" dirty="0" smtClean="0"/>
            <a:t>SVO</a:t>
          </a:r>
          <a:endParaRPr lang="zh-CN" altLang="en-US" dirty="0"/>
        </a:p>
      </dgm:t>
    </dgm:pt>
    <dgm:pt modelId="{904637A6-7F56-40D8-B479-DBA738E992D3}">
      <dgm:prSet phldrT="[文本]"/>
      <dgm:spPr/>
      <dgm:t>
        <a:bodyPr/>
        <a:lstStyle/>
        <a:p>
          <a:r>
            <a:rPr lang="en-US" altLang="zh-CN" dirty="0" smtClean="0"/>
            <a:t>LSD-SLAM</a:t>
          </a:r>
          <a:endParaRPr lang="zh-CN" altLang="en-US" dirty="0"/>
        </a:p>
      </dgm:t>
    </dgm:pt>
    <dgm:pt modelId="{DD364360-2A55-4A1A-93BE-C333C44BE7F9}">
      <dgm:prSet phldrT="[文本]"/>
      <dgm:spPr/>
      <dgm:t>
        <a:bodyPr/>
        <a:lstStyle/>
        <a:p>
          <a:r>
            <a:rPr lang="zh-CN" altLang="en-US" dirty="0" smtClean="0"/>
            <a:t>基于直接跟踪</a:t>
          </a:r>
          <a:endParaRPr lang="zh-CN" altLang="en-US" dirty="0"/>
        </a:p>
      </dgm:t>
    </dgm:pt>
    <dgm:pt modelId="{3F89CAA9-CB81-48F9-B9D5-E07A4E612F2D}" type="sibTrans" cxnId="{C1BAFB8B-36B6-446E-8AF4-CB81AEE57A9E}">
      <dgm:prSet/>
      <dgm:spPr/>
      <dgm:t>
        <a:bodyPr/>
        <a:lstStyle/>
        <a:p>
          <a:endParaRPr lang="zh-CN" altLang="en-US"/>
        </a:p>
      </dgm:t>
    </dgm:pt>
    <dgm:pt modelId="{A457C8B3-20BB-4B7A-9C0D-6AC96CAB597A}" type="parTrans" cxnId="{C1BAFB8B-36B6-446E-8AF4-CB81AEE57A9E}">
      <dgm:prSet/>
      <dgm:spPr/>
      <dgm:t>
        <a:bodyPr/>
        <a:lstStyle/>
        <a:p>
          <a:endParaRPr lang="zh-CN" altLang="en-US"/>
        </a:p>
      </dgm:t>
    </dgm:pt>
    <dgm:pt modelId="{64D65298-B2E8-4369-9CA7-9DF15F74DEF6}" type="sibTrans" cxnId="{CF0BD31E-B086-40E2-9E69-594BD6AB02E4}">
      <dgm:prSet/>
      <dgm:spPr/>
      <dgm:t>
        <a:bodyPr/>
        <a:lstStyle/>
        <a:p>
          <a:endParaRPr lang="zh-CN" altLang="en-US"/>
        </a:p>
      </dgm:t>
    </dgm:pt>
    <dgm:pt modelId="{C9C6D457-7F90-4B90-B07A-6E61C472DC4E}" type="parTrans" cxnId="{CF0BD31E-B086-40E2-9E69-594BD6AB02E4}">
      <dgm:prSet/>
      <dgm:spPr/>
      <dgm:t>
        <a:bodyPr/>
        <a:lstStyle/>
        <a:p>
          <a:endParaRPr lang="zh-CN" altLang="en-US"/>
        </a:p>
      </dgm:t>
    </dgm:pt>
    <dgm:pt modelId="{982B3527-E72D-410A-BDA7-64830943288F}" type="sibTrans" cxnId="{5FE8F198-4867-477C-A96E-1E167010BF26}">
      <dgm:prSet/>
      <dgm:spPr/>
      <dgm:t>
        <a:bodyPr/>
        <a:lstStyle/>
        <a:p>
          <a:endParaRPr lang="zh-CN" altLang="en-US"/>
        </a:p>
      </dgm:t>
    </dgm:pt>
    <dgm:pt modelId="{9F6D3F18-1EB3-4381-89DE-5D202A83D89E}" type="parTrans" cxnId="{5FE8F198-4867-477C-A96E-1E167010BF26}">
      <dgm:prSet/>
      <dgm:spPr/>
      <dgm:t>
        <a:bodyPr/>
        <a:lstStyle/>
        <a:p>
          <a:endParaRPr lang="zh-CN" altLang="en-US"/>
        </a:p>
      </dgm:t>
    </dgm:pt>
    <dgm:pt modelId="{F452626B-439D-4431-845E-9C33DB55B0CF}">
      <dgm:prSet/>
      <dgm:spPr/>
      <dgm:t>
        <a:bodyPr/>
        <a:lstStyle/>
        <a:p>
          <a:endParaRPr lang="zh-CN" altLang="en-US"/>
        </a:p>
      </dgm:t>
    </dgm:pt>
    <dgm:pt modelId="{C338CBC2-F688-49AB-8941-09AABABAFFD9}" type="parTrans" cxnId="{2E68C726-1495-46A7-B4EC-03F02283BBBE}">
      <dgm:prSet/>
      <dgm:spPr/>
      <dgm:t>
        <a:bodyPr/>
        <a:lstStyle/>
        <a:p>
          <a:endParaRPr lang="zh-CN" altLang="en-US"/>
        </a:p>
      </dgm:t>
    </dgm:pt>
    <dgm:pt modelId="{F4379FFC-AB08-40C4-AED6-4BDE25CD31D1}" type="sibTrans" cxnId="{2E68C726-1495-46A7-B4EC-03F02283BBBE}">
      <dgm:prSet/>
      <dgm:spPr/>
      <dgm:t>
        <a:bodyPr/>
        <a:lstStyle/>
        <a:p>
          <a:endParaRPr lang="zh-CN" altLang="en-US"/>
        </a:p>
      </dgm:t>
    </dgm:pt>
    <dgm:pt modelId="{0966295A-C250-4030-84E1-C5E91ACD1EA4}">
      <dgm:prSet/>
      <dgm:spPr/>
      <dgm:t>
        <a:bodyPr/>
        <a:lstStyle/>
        <a:p>
          <a:endParaRPr lang="zh-CN" altLang="en-US"/>
        </a:p>
      </dgm:t>
    </dgm:pt>
    <dgm:pt modelId="{B4DA13E2-D0AA-4EE6-9B14-4D64EE793CBF}" type="parTrans" cxnId="{5D12106B-38AA-4045-8AA5-575F97493B1E}">
      <dgm:prSet/>
      <dgm:spPr/>
      <dgm:t>
        <a:bodyPr/>
        <a:lstStyle/>
        <a:p>
          <a:endParaRPr lang="zh-CN" altLang="en-US"/>
        </a:p>
      </dgm:t>
    </dgm:pt>
    <dgm:pt modelId="{BCE6A1FD-7AEB-4E28-AF53-E537B9035016}" type="sibTrans" cxnId="{5D12106B-38AA-4045-8AA5-575F97493B1E}">
      <dgm:prSet/>
      <dgm:spPr/>
      <dgm:t>
        <a:bodyPr/>
        <a:lstStyle/>
        <a:p>
          <a:endParaRPr lang="zh-CN" altLang="en-US"/>
        </a:p>
      </dgm:t>
    </dgm:pt>
    <dgm:pt modelId="{325E8F44-0DF1-4BB6-BFA1-6A9DADE77427}">
      <dgm:prSet/>
      <dgm:spPr/>
      <dgm:t>
        <a:bodyPr/>
        <a:lstStyle/>
        <a:p>
          <a:endParaRPr lang="zh-CN" altLang="en-US"/>
        </a:p>
      </dgm:t>
    </dgm:pt>
    <dgm:pt modelId="{3BDFB9CA-F221-40AC-B7AC-8DAE57336BCA}" type="parTrans" cxnId="{70D9386E-6132-42A7-9107-EFA10C35FAEC}">
      <dgm:prSet/>
      <dgm:spPr/>
      <dgm:t>
        <a:bodyPr/>
        <a:lstStyle/>
        <a:p>
          <a:endParaRPr lang="zh-CN" altLang="en-US"/>
        </a:p>
      </dgm:t>
    </dgm:pt>
    <dgm:pt modelId="{045E5207-BCD5-4482-B361-0209DBA89255}" type="sibTrans" cxnId="{70D9386E-6132-42A7-9107-EFA10C35FAEC}">
      <dgm:prSet/>
      <dgm:spPr/>
      <dgm:t>
        <a:bodyPr/>
        <a:lstStyle/>
        <a:p>
          <a:endParaRPr lang="zh-CN" altLang="en-US"/>
        </a:p>
      </dgm:t>
    </dgm:pt>
    <dgm:pt modelId="{F25C7FDE-FA72-4BC7-B420-B637243F4BEA}">
      <dgm:prSet/>
      <dgm:spPr/>
      <dgm:t>
        <a:bodyPr/>
        <a:lstStyle/>
        <a:p>
          <a:endParaRPr lang="zh-CN" altLang="en-US"/>
        </a:p>
      </dgm:t>
    </dgm:pt>
    <dgm:pt modelId="{73C3B934-506E-442D-9192-2FA7C6AF4202}" type="parTrans" cxnId="{6DDEA458-147A-4269-8E86-79033987117D}">
      <dgm:prSet/>
      <dgm:spPr/>
      <dgm:t>
        <a:bodyPr/>
        <a:lstStyle/>
        <a:p>
          <a:endParaRPr lang="zh-CN" altLang="en-US"/>
        </a:p>
      </dgm:t>
    </dgm:pt>
    <dgm:pt modelId="{516A989C-F314-4D3C-B921-A5540E627C1E}" type="sibTrans" cxnId="{6DDEA458-147A-4269-8E86-79033987117D}">
      <dgm:prSet/>
      <dgm:spPr/>
      <dgm:t>
        <a:bodyPr/>
        <a:lstStyle/>
        <a:p>
          <a:endParaRPr lang="zh-CN" altLang="en-US"/>
        </a:p>
      </dgm:t>
    </dgm:pt>
    <dgm:pt modelId="{0D04606D-8C2E-48A3-A4AA-383A04A6A481}">
      <dgm:prSet/>
      <dgm:spPr/>
      <dgm:t>
        <a:bodyPr/>
        <a:lstStyle/>
        <a:p>
          <a:endParaRPr lang="zh-CN" altLang="en-US"/>
        </a:p>
      </dgm:t>
    </dgm:pt>
    <dgm:pt modelId="{B623D4A9-B525-4B3A-8FA8-6DAD0397C3AD}" type="parTrans" cxnId="{A77F7AA3-7973-4B67-B16F-577DD37B6331}">
      <dgm:prSet/>
      <dgm:spPr/>
      <dgm:t>
        <a:bodyPr/>
        <a:lstStyle/>
        <a:p>
          <a:endParaRPr lang="zh-CN" altLang="en-US"/>
        </a:p>
      </dgm:t>
    </dgm:pt>
    <dgm:pt modelId="{185A4182-FF65-45A7-8F48-49555C5586D6}" type="sibTrans" cxnId="{A77F7AA3-7973-4B67-B16F-577DD37B6331}">
      <dgm:prSet/>
      <dgm:spPr/>
      <dgm:t>
        <a:bodyPr/>
        <a:lstStyle/>
        <a:p>
          <a:endParaRPr lang="zh-CN" altLang="en-US"/>
        </a:p>
      </dgm:t>
    </dgm:pt>
    <dgm:pt modelId="{82EA2CC5-AB5A-48AD-A764-CCF8B088BFB8}" type="pres">
      <dgm:prSet presAssocID="{3BAEDA9B-9B09-4283-A291-840D6403F41B}" presName="cycle" presStyleCnt="0">
        <dgm:presLayoutVars>
          <dgm:chMax val="1"/>
          <dgm:dir/>
          <dgm:animLvl val="ctr"/>
          <dgm:resizeHandles val="exact"/>
        </dgm:presLayoutVars>
      </dgm:prSet>
      <dgm:spPr/>
      <dgm:t>
        <a:bodyPr/>
        <a:lstStyle/>
        <a:p>
          <a:endParaRPr lang="zh-CN" altLang="en-US"/>
        </a:p>
      </dgm:t>
    </dgm:pt>
    <dgm:pt modelId="{96229D33-E9E3-4CCD-BB90-D27D9AEE7AD3}" type="pres">
      <dgm:prSet presAssocID="{2B85B26B-7EAF-452B-BD66-007B70C6123F}" presName="centerShape" presStyleLbl="node0" presStyleIdx="0" presStyleCnt="1"/>
      <dgm:spPr/>
      <dgm:t>
        <a:bodyPr/>
        <a:lstStyle/>
        <a:p>
          <a:endParaRPr lang="zh-CN" altLang="en-US"/>
        </a:p>
      </dgm:t>
    </dgm:pt>
    <dgm:pt modelId="{161AF682-A29B-4876-8D82-312B3E39A2E4}" type="pres">
      <dgm:prSet presAssocID="{0BDAA57D-5EEB-453E-90C9-2AF656C4BE5A}" presName="parTrans" presStyleLbl="bgSibTrans2D1" presStyleIdx="0" presStyleCnt="3" custAng="83148"/>
      <dgm:spPr/>
      <dgm:t>
        <a:bodyPr/>
        <a:lstStyle/>
        <a:p>
          <a:endParaRPr lang="zh-CN" altLang="en-US"/>
        </a:p>
      </dgm:t>
    </dgm:pt>
    <dgm:pt modelId="{41199881-4E22-4123-AE04-19E1B943F69B}" type="pres">
      <dgm:prSet presAssocID="{7C1AF387-F8ED-44C9-913D-E6897EA8943F}" presName="node" presStyleLbl="node1" presStyleIdx="0" presStyleCnt="3" custAng="0" custScaleX="118747" custRadScaleRad="118550" custRadScaleInc="-60643">
        <dgm:presLayoutVars>
          <dgm:bulletEnabled val="1"/>
        </dgm:presLayoutVars>
      </dgm:prSet>
      <dgm:spPr/>
      <dgm:t>
        <a:bodyPr/>
        <a:lstStyle/>
        <a:p>
          <a:endParaRPr lang="zh-CN" altLang="en-US"/>
        </a:p>
      </dgm:t>
    </dgm:pt>
    <dgm:pt modelId="{6DFDFFBF-2CA8-46CB-BF16-21282C77E4F9}" type="pres">
      <dgm:prSet presAssocID="{E956BD7A-6DA8-47B6-AC43-7EB52A56BDB3}" presName="parTrans" presStyleLbl="bgSibTrans2D1" presStyleIdx="1" presStyleCnt="3"/>
      <dgm:spPr/>
      <dgm:t>
        <a:bodyPr/>
        <a:lstStyle/>
        <a:p>
          <a:endParaRPr lang="zh-CN" altLang="en-US"/>
        </a:p>
      </dgm:t>
    </dgm:pt>
    <dgm:pt modelId="{6175524A-9CE6-4036-8771-31F5F6E39FF8}" type="pres">
      <dgm:prSet presAssocID="{48A05300-7DB4-4B36-BCEF-2BC6C7287E4F}" presName="node" presStyleLbl="node1" presStyleIdx="1" presStyleCnt="3">
        <dgm:presLayoutVars>
          <dgm:bulletEnabled val="1"/>
        </dgm:presLayoutVars>
      </dgm:prSet>
      <dgm:spPr/>
      <dgm:t>
        <a:bodyPr/>
        <a:lstStyle/>
        <a:p>
          <a:endParaRPr lang="zh-CN" altLang="en-US"/>
        </a:p>
      </dgm:t>
    </dgm:pt>
    <dgm:pt modelId="{2D86391F-7668-4581-9964-85A06A7C037A}" type="pres">
      <dgm:prSet presAssocID="{A457C8B3-20BB-4B7A-9C0D-6AC96CAB597A}" presName="parTrans" presStyleLbl="bgSibTrans2D1" presStyleIdx="2" presStyleCnt="3" custAng="47460"/>
      <dgm:spPr/>
      <dgm:t>
        <a:bodyPr/>
        <a:lstStyle/>
        <a:p>
          <a:endParaRPr lang="zh-CN" altLang="en-US"/>
        </a:p>
      </dgm:t>
    </dgm:pt>
    <dgm:pt modelId="{0B9EA5C8-BB93-404F-AD30-5F64905DECE4}" type="pres">
      <dgm:prSet presAssocID="{DD364360-2A55-4A1A-93BE-C333C44BE7F9}" presName="node" presStyleLbl="node1" presStyleIdx="2" presStyleCnt="3" custAng="0" custScaleX="102932" custRadScaleRad="119934" custRadScaleInc="57015">
        <dgm:presLayoutVars>
          <dgm:bulletEnabled val="1"/>
        </dgm:presLayoutVars>
      </dgm:prSet>
      <dgm:spPr/>
      <dgm:t>
        <a:bodyPr/>
        <a:lstStyle/>
        <a:p>
          <a:endParaRPr lang="zh-CN" altLang="en-US"/>
        </a:p>
      </dgm:t>
    </dgm:pt>
  </dgm:ptLst>
  <dgm:cxnLst>
    <dgm:cxn modelId="{5D12106B-38AA-4045-8AA5-575F97493B1E}" srcId="{F452626B-439D-4431-845E-9C33DB55B0CF}" destId="{0966295A-C250-4030-84E1-C5E91ACD1EA4}" srcOrd="0" destOrd="0" parTransId="{B4DA13E2-D0AA-4EE6-9B14-4D64EE793CBF}" sibTransId="{BCE6A1FD-7AEB-4E28-AF53-E537B9035016}"/>
    <dgm:cxn modelId="{EA855462-C3F9-493F-A11C-FFDC85DE2D94}" srcId="{7C1AF387-F8ED-44C9-913D-E6897EA8943F}" destId="{61C9A039-5EFE-4765-9D65-DC81175F2C2D}" srcOrd="1" destOrd="0" parTransId="{AC94EA42-DCA9-4858-BF70-DF36EB6CFC0F}" sibTransId="{2C8D12B7-063B-47D1-8488-3028AF014285}"/>
    <dgm:cxn modelId="{5FE8F198-4867-477C-A96E-1E167010BF26}" srcId="{DD364360-2A55-4A1A-93BE-C333C44BE7F9}" destId="{904637A6-7F56-40D8-B479-DBA738E992D3}" srcOrd="0" destOrd="0" parTransId="{9F6D3F18-1EB3-4381-89DE-5D202A83D89E}" sibTransId="{982B3527-E72D-410A-BDA7-64830943288F}"/>
    <dgm:cxn modelId="{3A981C34-8AC4-483E-B6A3-410E4DF862D1}" type="presOf" srcId="{7C1AF387-F8ED-44C9-913D-E6897EA8943F}" destId="{41199881-4E22-4123-AE04-19E1B943F69B}" srcOrd="0" destOrd="0" presId="urn:microsoft.com/office/officeart/2005/8/layout/radial4"/>
    <dgm:cxn modelId="{338D024B-86DC-4008-8A3A-258AA9F1AE7A}" type="presOf" srcId="{2B85B26B-7EAF-452B-BD66-007B70C6123F}" destId="{96229D33-E9E3-4CCD-BB90-D27D9AEE7AD3}" srcOrd="0" destOrd="0" presId="urn:microsoft.com/office/officeart/2005/8/layout/radial4"/>
    <dgm:cxn modelId="{70D9386E-6132-42A7-9107-EFA10C35FAEC}" srcId="{F452626B-439D-4431-845E-9C33DB55B0CF}" destId="{325E8F44-0DF1-4BB6-BFA1-6A9DADE77427}" srcOrd="1" destOrd="0" parTransId="{3BDFB9CA-F221-40AC-B7AC-8DAE57336BCA}" sibTransId="{045E5207-BCD5-4482-B361-0209DBA89255}"/>
    <dgm:cxn modelId="{CF0BD31E-B086-40E2-9E69-594BD6AB02E4}" srcId="{DD364360-2A55-4A1A-93BE-C333C44BE7F9}" destId="{6EC62AB1-B3D0-4826-8D0E-03B6501FEC1C}" srcOrd="1" destOrd="0" parTransId="{C9C6D457-7F90-4B90-B07A-6E61C472DC4E}" sibTransId="{64D65298-B2E8-4369-9CA7-9DF15F74DEF6}"/>
    <dgm:cxn modelId="{9249646B-07F9-41F8-BD6C-CE7A9DEC98CF}" type="presOf" srcId="{3BAEDA9B-9B09-4283-A291-840D6403F41B}" destId="{82EA2CC5-AB5A-48AD-A764-CCF8B088BFB8}" srcOrd="0" destOrd="0" presId="urn:microsoft.com/office/officeart/2005/8/layout/radial4"/>
    <dgm:cxn modelId="{FC7DA3E4-1C53-4A44-98E3-1B73B8FF647A}" srcId="{3BAEDA9B-9B09-4283-A291-840D6403F41B}" destId="{2B85B26B-7EAF-452B-BD66-007B70C6123F}" srcOrd="0" destOrd="0" parTransId="{9C0B3993-D99B-4DF5-B2C6-E717CD817C8E}" sibTransId="{CED59E6F-B0F4-4870-BF98-C7FD1094E065}"/>
    <dgm:cxn modelId="{4876090E-1D5C-40BF-B873-EC367BD86B09}" type="presOf" srcId="{A457C8B3-20BB-4B7A-9C0D-6AC96CAB597A}" destId="{2D86391F-7668-4581-9964-85A06A7C037A}" srcOrd="0" destOrd="0" presId="urn:microsoft.com/office/officeart/2005/8/layout/radial4"/>
    <dgm:cxn modelId="{568FAC89-DA51-4E82-BEA1-D497B1DFB62B}" type="presOf" srcId="{6C3EDC78-4AB5-4D80-A199-5DC9205BD6AD}" destId="{6175524A-9CE6-4036-8771-31F5F6E39FF8}" srcOrd="0" destOrd="2" presId="urn:microsoft.com/office/officeart/2005/8/layout/radial4"/>
    <dgm:cxn modelId="{AD5AE806-740D-4EBF-AFA7-9B1D7C157DB2}" srcId="{48A05300-7DB4-4B36-BCEF-2BC6C7287E4F}" destId="{089D40EE-2BDA-4A05-8D9C-5C8A6D20E6A9}" srcOrd="0" destOrd="0" parTransId="{CA4E061C-CB7B-495F-95F7-2E74B74818AD}" sibTransId="{50906990-9E85-4506-B1F5-C8011F20EFEF}"/>
    <dgm:cxn modelId="{1624C43E-8B4C-4448-8BF0-4028959E1ECC}" srcId="{48A05300-7DB4-4B36-BCEF-2BC6C7287E4F}" destId="{6C3EDC78-4AB5-4D80-A199-5DC9205BD6AD}" srcOrd="1" destOrd="0" parTransId="{26328CF7-E988-4529-B5F8-213BCA24E9AE}" sibTransId="{E324DE09-68E4-4CE0-909E-9B030189404D}"/>
    <dgm:cxn modelId="{9F5414E5-23D1-4F97-B4C5-025FD10E595F}" type="presOf" srcId="{904637A6-7F56-40D8-B479-DBA738E992D3}" destId="{0B9EA5C8-BB93-404F-AD30-5F64905DECE4}" srcOrd="0" destOrd="1" presId="urn:microsoft.com/office/officeart/2005/8/layout/radial4"/>
    <dgm:cxn modelId="{35C16AEE-CDEC-42AA-829E-A75DE6A6ECF6}" type="presOf" srcId="{6EC62AB1-B3D0-4826-8D0E-03B6501FEC1C}" destId="{0B9EA5C8-BB93-404F-AD30-5F64905DECE4}" srcOrd="0" destOrd="2" presId="urn:microsoft.com/office/officeart/2005/8/layout/radial4"/>
    <dgm:cxn modelId="{2E68C726-1495-46A7-B4EC-03F02283BBBE}" srcId="{3BAEDA9B-9B09-4283-A291-840D6403F41B}" destId="{F452626B-439D-4431-845E-9C33DB55B0CF}" srcOrd="1" destOrd="0" parTransId="{C338CBC2-F688-49AB-8941-09AABABAFFD9}" sibTransId="{F4379FFC-AB08-40C4-AED6-4BDE25CD31D1}"/>
    <dgm:cxn modelId="{B24B8A64-FD1D-472D-BCBF-46FAA8F97765}" type="presOf" srcId="{089D40EE-2BDA-4A05-8D9C-5C8A6D20E6A9}" destId="{6175524A-9CE6-4036-8771-31F5F6E39FF8}" srcOrd="0" destOrd="1" presId="urn:microsoft.com/office/officeart/2005/8/layout/radial4"/>
    <dgm:cxn modelId="{6B66F8CB-9298-4147-B234-59D8DCCB2106}" type="presOf" srcId="{61C9A039-5EFE-4765-9D65-DC81175F2C2D}" destId="{41199881-4E22-4123-AE04-19E1B943F69B}" srcOrd="0" destOrd="2" presId="urn:microsoft.com/office/officeart/2005/8/layout/radial4"/>
    <dgm:cxn modelId="{6DDEA458-147A-4269-8E86-79033987117D}" srcId="{F452626B-439D-4431-845E-9C33DB55B0CF}" destId="{F25C7FDE-FA72-4BC7-B420-B637243F4BEA}" srcOrd="2" destOrd="0" parTransId="{73C3B934-506E-442D-9192-2FA7C6AF4202}" sibTransId="{516A989C-F314-4D3C-B921-A5540E627C1E}"/>
    <dgm:cxn modelId="{3AA572C4-0AF8-45FD-91FA-3D1978B4C42B}" type="presOf" srcId="{C3FE0C8A-DCF9-4271-BA2E-46D6D541DD39}" destId="{41199881-4E22-4123-AE04-19E1B943F69B}" srcOrd="0" destOrd="1" presId="urn:microsoft.com/office/officeart/2005/8/layout/radial4"/>
    <dgm:cxn modelId="{FAFBE03C-6A25-407E-A5BE-BD99AA8B74DF}" type="presOf" srcId="{E956BD7A-6DA8-47B6-AC43-7EB52A56BDB3}" destId="{6DFDFFBF-2CA8-46CB-BF16-21282C77E4F9}" srcOrd="0" destOrd="0" presId="urn:microsoft.com/office/officeart/2005/8/layout/radial4"/>
    <dgm:cxn modelId="{FA89CBAD-B062-4CC7-8870-642980E22D8D}" srcId="{2B85B26B-7EAF-452B-BD66-007B70C6123F}" destId="{48A05300-7DB4-4B36-BCEF-2BC6C7287E4F}" srcOrd="1" destOrd="0" parTransId="{E956BD7A-6DA8-47B6-AC43-7EB52A56BDB3}" sibTransId="{15D750AE-F06D-445D-A9FF-6D756E19C04B}"/>
    <dgm:cxn modelId="{A77F7AA3-7973-4B67-B16F-577DD37B6331}" srcId="{F452626B-439D-4431-845E-9C33DB55B0CF}" destId="{0D04606D-8C2E-48A3-A4AA-383A04A6A481}" srcOrd="3" destOrd="0" parTransId="{B623D4A9-B525-4B3A-8FA8-6DAD0397C3AD}" sibTransId="{185A4182-FF65-45A7-8F48-49555C5586D6}"/>
    <dgm:cxn modelId="{AAD81870-964C-4010-9528-200D1EEB7DDF}" type="presOf" srcId="{48A05300-7DB4-4B36-BCEF-2BC6C7287E4F}" destId="{6175524A-9CE6-4036-8771-31F5F6E39FF8}" srcOrd="0" destOrd="0" presId="urn:microsoft.com/office/officeart/2005/8/layout/radial4"/>
    <dgm:cxn modelId="{C1BAFB8B-36B6-446E-8AF4-CB81AEE57A9E}" srcId="{2B85B26B-7EAF-452B-BD66-007B70C6123F}" destId="{DD364360-2A55-4A1A-93BE-C333C44BE7F9}" srcOrd="2" destOrd="0" parTransId="{A457C8B3-20BB-4B7A-9C0D-6AC96CAB597A}" sibTransId="{3F89CAA9-CB81-48F9-B9D5-E07A4E612F2D}"/>
    <dgm:cxn modelId="{C2BC19F7-DE0F-4D99-976E-60D412AC04DC}" srcId="{7C1AF387-F8ED-44C9-913D-E6897EA8943F}" destId="{C3FE0C8A-DCF9-4271-BA2E-46D6D541DD39}" srcOrd="0" destOrd="0" parTransId="{EE06E852-4F4B-48DB-A9E3-E40871B6CA16}" sibTransId="{A3FC666F-836A-4462-964C-55A0DE19D395}"/>
    <dgm:cxn modelId="{108E83FB-4DA0-400A-9F77-EFC955971312}" type="presOf" srcId="{DD364360-2A55-4A1A-93BE-C333C44BE7F9}" destId="{0B9EA5C8-BB93-404F-AD30-5F64905DECE4}" srcOrd="0" destOrd="0" presId="urn:microsoft.com/office/officeart/2005/8/layout/radial4"/>
    <dgm:cxn modelId="{4C67A055-C5C3-4027-83F2-7E7257D9844C}" type="presOf" srcId="{0BDAA57D-5EEB-453E-90C9-2AF656C4BE5A}" destId="{161AF682-A29B-4876-8D82-312B3E39A2E4}" srcOrd="0" destOrd="0" presId="urn:microsoft.com/office/officeart/2005/8/layout/radial4"/>
    <dgm:cxn modelId="{93FE4FE7-DA87-4AE2-BEFE-19F4C8CDC1A5}" srcId="{2B85B26B-7EAF-452B-BD66-007B70C6123F}" destId="{7C1AF387-F8ED-44C9-913D-E6897EA8943F}" srcOrd="0" destOrd="0" parTransId="{0BDAA57D-5EEB-453E-90C9-2AF656C4BE5A}" sibTransId="{B0C49687-D29B-4CF3-9722-C16D020C2D8D}"/>
    <dgm:cxn modelId="{F38BE749-9F45-4A5F-893C-39438878AD06}" type="presParOf" srcId="{82EA2CC5-AB5A-48AD-A764-CCF8B088BFB8}" destId="{96229D33-E9E3-4CCD-BB90-D27D9AEE7AD3}" srcOrd="0" destOrd="0" presId="urn:microsoft.com/office/officeart/2005/8/layout/radial4"/>
    <dgm:cxn modelId="{DDB4F74F-D92F-4C4B-8A5A-D5BB5E148C17}" type="presParOf" srcId="{82EA2CC5-AB5A-48AD-A764-CCF8B088BFB8}" destId="{161AF682-A29B-4876-8D82-312B3E39A2E4}" srcOrd="1" destOrd="0" presId="urn:microsoft.com/office/officeart/2005/8/layout/radial4"/>
    <dgm:cxn modelId="{A307183B-1513-418B-9822-39075B35F5D9}" type="presParOf" srcId="{82EA2CC5-AB5A-48AD-A764-CCF8B088BFB8}" destId="{41199881-4E22-4123-AE04-19E1B943F69B}" srcOrd="2" destOrd="0" presId="urn:microsoft.com/office/officeart/2005/8/layout/radial4"/>
    <dgm:cxn modelId="{5EEFE7F6-49DD-42DE-9C0D-8E3424D76359}" type="presParOf" srcId="{82EA2CC5-AB5A-48AD-A764-CCF8B088BFB8}" destId="{6DFDFFBF-2CA8-46CB-BF16-21282C77E4F9}" srcOrd="3" destOrd="0" presId="urn:microsoft.com/office/officeart/2005/8/layout/radial4"/>
    <dgm:cxn modelId="{DFFF9843-343D-4E4C-A97B-69CD155C3C03}" type="presParOf" srcId="{82EA2CC5-AB5A-48AD-A764-CCF8B088BFB8}" destId="{6175524A-9CE6-4036-8771-31F5F6E39FF8}" srcOrd="4" destOrd="0" presId="urn:microsoft.com/office/officeart/2005/8/layout/radial4"/>
    <dgm:cxn modelId="{E9E9D6A4-DD20-4210-8878-57FF89855A89}" type="presParOf" srcId="{82EA2CC5-AB5A-48AD-A764-CCF8B088BFB8}" destId="{2D86391F-7668-4581-9964-85A06A7C037A}" srcOrd="5" destOrd="0" presId="urn:microsoft.com/office/officeart/2005/8/layout/radial4"/>
    <dgm:cxn modelId="{D0976CBE-99DE-4EA8-85E0-3EA137F619C0}" type="presParOf" srcId="{82EA2CC5-AB5A-48AD-A764-CCF8B088BFB8}" destId="{0B9EA5C8-BB93-404F-AD30-5F64905DECE4}" srcOrd="6" destOrd="0" presId="urn:microsoft.com/office/officeart/2005/8/layout/radial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229D33-E9E3-4CCD-BB90-D27D9AEE7AD3}">
      <dsp:nvSpPr>
        <dsp:cNvPr id="0" name=""/>
        <dsp:cNvSpPr/>
      </dsp:nvSpPr>
      <dsp:spPr>
        <a:xfrm>
          <a:off x="3711185" y="2195390"/>
          <a:ext cx="1840519" cy="1840519"/>
        </a:xfrm>
        <a:prstGeom prst="ellipse">
          <a:avLst/>
        </a:prstGeom>
        <a:gradFill rotWithShape="0">
          <a:gsLst>
            <a:gs pos="0">
              <a:schemeClr val="dk2">
                <a:hueOff val="0"/>
                <a:satOff val="0"/>
                <a:lumOff val="0"/>
                <a:alphaOff val="0"/>
                <a:tint val="43000"/>
                <a:satMod val="165000"/>
              </a:schemeClr>
            </a:gs>
            <a:gs pos="55000">
              <a:schemeClr val="dk2">
                <a:hueOff val="0"/>
                <a:satOff val="0"/>
                <a:lumOff val="0"/>
                <a:alphaOff val="0"/>
                <a:tint val="83000"/>
                <a:satMod val="155000"/>
              </a:schemeClr>
            </a:gs>
            <a:gs pos="100000">
              <a:schemeClr val="dk2">
                <a:hueOff val="0"/>
                <a:satOff val="0"/>
                <a:lumOff val="0"/>
                <a:alphaOff val="0"/>
                <a:shade val="85000"/>
              </a:schemeClr>
            </a:gs>
          </a:gsLst>
          <a:path path="circle">
            <a:fillToRect l="-40000" t="-90000" r="140000" b="190000"/>
          </a:path>
        </a:gradFill>
        <a:ln>
          <a:noFill/>
        </a:ln>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dk2">
              <a:hueOff val="0"/>
              <a:satOff val="0"/>
              <a:lumOff val="0"/>
              <a:alphaOff val="0"/>
              <a:satMod val="115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22860" tIns="22860" rIns="22860" bIns="22860" numCol="1" spcCol="1270" anchor="ctr" anchorCtr="0">
          <a:noAutofit/>
        </a:bodyPr>
        <a:lstStyle/>
        <a:p>
          <a:pPr lvl="0" algn="ctr" defTabSz="1600200">
            <a:lnSpc>
              <a:spcPct val="90000"/>
            </a:lnSpc>
            <a:spcBef>
              <a:spcPct val="0"/>
            </a:spcBef>
            <a:spcAft>
              <a:spcPct val="35000"/>
            </a:spcAft>
          </a:pPr>
          <a:r>
            <a:rPr lang="en-US" altLang="zh-CN" sz="3600" kern="1200" dirty="0" smtClean="0"/>
            <a:t>SLAM</a:t>
          </a:r>
          <a:endParaRPr lang="zh-CN" altLang="en-US" sz="3600" kern="1200" dirty="0"/>
        </a:p>
      </dsp:txBody>
      <dsp:txXfrm>
        <a:off x="3980723" y="2464928"/>
        <a:ext cx="1301443" cy="1301443"/>
      </dsp:txXfrm>
    </dsp:sp>
    <dsp:sp modelId="{161AF682-A29B-4876-8D82-312B3E39A2E4}">
      <dsp:nvSpPr>
        <dsp:cNvPr id="0" name=""/>
        <dsp:cNvSpPr/>
      </dsp:nvSpPr>
      <dsp:spPr>
        <a:xfrm rot="10800000">
          <a:off x="1768030" y="2900428"/>
          <a:ext cx="1836819" cy="524548"/>
        </a:xfrm>
        <a:prstGeom prst="leftArrow">
          <a:avLst>
            <a:gd name="adj1" fmla="val 60000"/>
            <a:gd name="adj2" fmla="val 50000"/>
          </a:avLst>
        </a:prstGeom>
        <a:gradFill rotWithShape="0">
          <a:gsLst>
            <a:gs pos="0">
              <a:schemeClr val="dk2">
                <a:tint val="60000"/>
                <a:hueOff val="0"/>
                <a:satOff val="0"/>
                <a:lumOff val="0"/>
                <a:alphaOff val="0"/>
                <a:tint val="43000"/>
                <a:satMod val="165000"/>
              </a:schemeClr>
            </a:gs>
            <a:gs pos="55000">
              <a:schemeClr val="dk2">
                <a:tint val="60000"/>
                <a:hueOff val="0"/>
                <a:satOff val="0"/>
                <a:lumOff val="0"/>
                <a:alphaOff val="0"/>
                <a:tint val="83000"/>
                <a:satMod val="155000"/>
              </a:schemeClr>
            </a:gs>
            <a:gs pos="100000">
              <a:schemeClr val="dk2">
                <a:tint val="60000"/>
                <a:hueOff val="0"/>
                <a:satOff val="0"/>
                <a:lumOff val="0"/>
                <a:alphaOff val="0"/>
                <a:shade val="85000"/>
              </a:schemeClr>
            </a:gs>
          </a:gsLst>
          <a:path path="circle">
            <a:fillToRect l="-40000" t="-90000" r="140000" b="190000"/>
          </a:path>
        </a:gradFill>
        <a:ln>
          <a:noFill/>
        </a:ln>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dk2">
              <a:tint val="60000"/>
              <a:hueOff val="0"/>
              <a:satOff val="0"/>
              <a:lumOff val="0"/>
              <a:alphaOff val="0"/>
              <a:satMod val="115000"/>
            </a:schemeClr>
          </a:contourClr>
        </a:sp3d>
      </dsp:spPr>
      <dsp:style>
        <a:lnRef idx="0">
          <a:scrgbClr r="0" g="0" b="0"/>
        </a:lnRef>
        <a:fillRef idx="3">
          <a:scrgbClr r="0" g="0" b="0"/>
        </a:fillRef>
        <a:effectRef idx="3">
          <a:scrgbClr r="0" g="0" b="0"/>
        </a:effectRef>
        <a:fontRef idx="minor">
          <a:schemeClr val="lt1"/>
        </a:fontRef>
      </dsp:style>
    </dsp:sp>
    <dsp:sp modelId="{41199881-4E22-4123-AE04-19E1B943F69B}">
      <dsp:nvSpPr>
        <dsp:cNvPr id="0" name=""/>
        <dsp:cNvSpPr/>
      </dsp:nvSpPr>
      <dsp:spPr>
        <a:xfrm>
          <a:off x="730157" y="2485516"/>
          <a:ext cx="2076283" cy="1398794"/>
        </a:xfrm>
        <a:prstGeom prst="roundRect">
          <a:avLst>
            <a:gd name="adj" fmla="val 10000"/>
          </a:avLst>
        </a:prstGeom>
        <a:gradFill rotWithShape="0">
          <a:gsLst>
            <a:gs pos="0">
              <a:schemeClr val="dk2">
                <a:hueOff val="0"/>
                <a:satOff val="0"/>
                <a:lumOff val="0"/>
                <a:alphaOff val="0"/>
                <a:tint val="43000"/>
                <a:satMod val="165000"/>
              </a:schemeClr>
            </a:gs>
            <a:gs pos="55000">
              <a:schemeClr val="dk2">
                <a:hueOff val="0"/>
                <a:satOff val="0"/>
                <a:lumOff val="0"/>
                <a:alphaOff val="0"/>
                <a:tint val="83000"/>
                <a:satMod val="155000"/>
              </a:schemeClr>
            </a:gs>
            <a:gs pos="100000">
              <a:schemeClr val="dk2">
                <a:hueOff val="0"/>
                <a:satOff val="0"/>
                <a:lumOff val="0"/>
                <a:alphaOff val="0"/>
                <a:shade val="85000"/>
              </a:schemeClr>
            </a:gs>
          </a:gsLst>
          <a:path path="circle">
            <a:fillToRect l="-40000" t="-90000" r="140000" b="190000"/>
          </a:path>
        </a:gradFill>
        <a:ln>
          <a:noFill/>
        </a:ln>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dk2">
              <a:hueOff val="0"/>
              <a:satOff val="0"/>
              <a:lumOff val="0"/>
              <a:alphaOff val="0"/>
              <a:satMod val="115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0005" tIns="40005" rIns="40005" bIns="40005" numCol="1" spcCol="1270" anchor="t" anchorCtr="0">
          <a:noAutofit/>
        </a:bodyPr>
        <a:lstStyle/>
        <a:p>
          <a:pPr lvl="0" algn="l" defTabSz="933450">
            <a:lnSpc>
              <a:spcPct val="90000"/>
            </a:lnSpc>
            <a:spcBef>
              <a:spcPct val="0"/>
            </a:spcBef>
            <a:spcAft>
              <a:spcPct val="35000"/>
            </a:spcAft>
          </a:pPr>
          <a:r>
            <a:rPr lang="zh-CN" altLang="en-US" sz="2100" kern="1200" dirty="0" smtClean="0"/>
            <a:t>基于关键帧</a:t>
          </a:r>
          <a:r>
            <a:rPr lang="en-US" altLang="zh-CN" sz="2100" kern="1200" dirty="0" smtClean="0"/>
            <a:t>BA</a:t>
          </a:r>
          <a:endParaRPr lang="zh-CN" altLang="en-US" sz="2100" kern="1200" dirty="0"/>
        </a:p>
        <a:p>
          <a:pPr marL="171450" lvl="1" indent="-171450" algn="l" defTabSz="711200">
            <a:lnSpc>
              <a:spcPct val="90000"/>
            </a:lnSpc>
            <a:spcBef>
              <a:spcPct val="0"/>
            </a:spcBef>
            <a:spcAft>
              <a:spcPct val="15000"/>
            </a:spcAft>
            <a:buChar char="••"/>
          </a:pPr>
          <a:r>
            <a:rPr lang="en-US" altLang="zh-CN" sz="1600" kern="1200" dirty="0" smtClean="0"/>
            <a:t>PTAM</a:t>
          </a:r>
          <a:endParaRPr lang="zh-CN" altLang="en-US" sz="1600" kern="1200" dirty="0"/>
        </a:p>
        <a:p>
          <a:pPr marL="171450" lvl="1" indent="-171450" algn="l" defTabSz="711200">
            <a:lnSpc>
              <a:spcPct val="90000"/>
            </a:lnSpc>
            <a:spcBef>
              <a:spcPct val="0"/>
            </a:spcBef>
            <a:spcAft>
              <a:spcPct val="15000"/>
            </a:spcAft>
            <a:buChar char="••"/>
          </a:pPr>
          <a:r>
            <a:rPr lang="en-US" altLang="zh-CN" sz="1600" kern="1200" dirty="0" smtClean="0"/>
            <a:t>ORB-SLAM</a:t>
          </a:r>
          <a:endParaRPr lang="zh-CN" altLang="en-US" sz="1600" kern="1200" dirty="0"/>
        </a:p>
      </dsp:txBody>
      <dsp:txXfrm>
        <a:off x="771126" y="2526485"/>
        <a:ext cx="1994345" cy="1316856"/>
      </dsp:txXfrm>
    </dsp:sp>
    <dsp:sp modelId="{6DFDFFBF-2CA8-46CB-BF16-21282C77E4F9}">
      <dsp:nvSpPr>
        <dsp:cNvPr id="0" name=""/>
        <dsp:cNvSpPr/>
      </dsp:nvSpPr>
      <dsp:spPr>
        <a:xfrm rot="16200000">
          <a:off x="3924781" y="1144195"/>
          <a:ext cx="1413327" cy="524548"/>
        </a:xfrm>
        <a:prstGeom prst="leftArrow">
          <a:avLst>
            <a:gd name="adj1" fmla="val 60000"/>
            <a:gd name="adj2" fmla="val 50000"/>
          </a:avLst>
        </a:prstGeom>
        <a:gradFill rotWithShape="0">
          <a:gsLst>
            <a:gs pos="0">
              <a:schemeClr val="dk2">
                <a:tint val="60000"/>
                <a:hueOff val="0"/>
                <a:satOff val="0"/>
                <a:lumOff val="0"/>
                <a:alphaOff val="0"/>
                <a:tint val="43000"/>
                <a:satMod val="165000"/>
              </a:schemeClr>
            </a:gs>
            <a:gs pos="55000">
              <a:schemeClr val="dk2">
                <a:tint val="60000"/>
                <a:hueOff val="0"/>
                <a:satOff val="0"/>
                <a:lumOff val="0"/>
                <a:alphaOff val="0"/>
                <a:tint val="83000"/>
                <a:satMod val="155000"/>
              </a:schemeClr>
            </a:gs>
            <a:gs pos="100000">
              <a:schemeClr val="dk2">
                <a:tint val="60000"/>
                <a:hueOff val="0"/>
                <a:satOff val="0"/>
                <a:lumOff val="0"/>
                <a:alphaOff val="0"/>
                <a:shade val="85000"/>
              </a:schemeClr>
            </a:gs>
          </a:gsLst>
          <a:path path="circle">
            <a:fillToRect l="-40000" t="-90000" r="140000" b="190000"/>
          </a:path>
        </a:gradFill>
        <a:ln>
          <a:noFill/>
        </a:ln>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dk2">
              <a:tint val="60000"/>
              <a:hueOff val="0"/>
              <a:satOff val="0"/>
              <a:lumOff val="0"/>
              <a:alphaOff val="0"/>
              <a:satMod val="115000"/>
            </a:schemeClr>
          </a:contourClr>
        </a:sp3d>
      </dsp:spPr>
      <dsp:style>
        <a:lnRef idx="0">
          <a:scrgbClr r="0" g="0" b="0"/>
        </a:lnRef>
        <a:fillRef idx="3">
          <a:scrgbClr r="0" g="0" b="0"/>
        </a:fillRef>
        <a:effectRef idx="3">
          <a:scrgbClr r="0" g="0" b="0"/>
        </a:effectRef>
        <a:fontRef idx="minor">
          <a:schemeClr val="lt1"/>
        </a:fontRef>
      </dsp:style>
    </dsp:sp>
    <dsp:sp modelId="{6175524A-9CE6-4036-8771-31F5F6E39FF8}">
      <dsp:nvSpPr>
        <dsp:cNvPr id="0" name=""/>
        <dsp:cNvSpPr/>
      </dsp:nvSpPr>
      <dsp:spPr>
        <a:xfrm>
          <a:off x="3757198" y="408"/>
          <a:ext cx="1748493" cy="1398794"/>
        </a:xfrm>
        <a:prstGeom prst="roundRect">
          <a:avLst>
            <a:gd name="adj" fmla="val 10000"/>
          </a:avLst>
        </a:prstGeom>
        <a:gradFill rotWithShape="0">
          <a:gsLst>
            <a:gs pos="0">
              <a:schemeClr val="dk2">
                <a:hueOff val="0"/>
                <a:satOff val="0"/>
                <a:lumOff val="0"/>
                <a:alphaOff val="0"/>
                <a:tint val="43000"/>
                <a:satMod val="165000"/>
              </a:schemeClr>
            </a:gs>
            <a:gs pos="55000">
              <a:schemeClr val="dk2">
                <a:hueOff val="0"/>
                <a:satOff val="0"/>
                <a:lumOff val="0"/>
                <a:alphaOff val="0"/>
                <a:tint val="83000"/>
                <a:satMod val="155000"/>
              </a:schemeClr>
            </a:gs>
            <a:gs pos="100000">
              <a:schemeClr val="dk2">
                <a:hueOff val="0"/>
                <a:satOff val="0"/>
                <a:lumOff val="0"/>
                <a:alphaOff val="0"/>
                <a:shade val="85000"/>
              </a:schemeClr>
            </a:gs>
          </a:gsLst>
          <a:path path="circle">
            <a:fillToRect l="-40000" t="-90000" r="140000" b="190000"/>
          </a:path>
        </a:gradFill>
        <a:ln>
          <a:noFill/>
        </a:ln>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dk2">
              <a:hueOff val="0"/>
              <a:satOff val="0"/>
              <a:lumOff val="0"/>
              <a:alphaOff val="0"/>
              <a:satMod val="115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0005" tIns="40005" rIns="40005" bIns="40005" numCol="1" spcCol="1270" anchor="t" anchorCtr="0">
          <a:noAutofit/>
        </a:bodyPr>
        <a:lstStyle/>
        <a:p>
          <a:pPr lvl="0" algn="l" defTabSz="933450">
            <a:lnSpc>
              <a:spcPct val="90000"/>
            </a:lnSpc>
            <a:spcBef>
              <a:spcPct val="0"/>
            </a:spcBef>
            <a:spcAft>
              <a:spcPct val="35000"/>
            </a:spcAft>
          </a:pPr>
          <a:r>
            <a:rPr lang="zh-CN" altLang="en-US" sz="2100" kern="1200" dirty="0" smtClean="0"/>
            <a:t>基于滤波器</a:t>
          </a:r>
          <a:endParaRPr lang="zh-CN" altLang="en-US" sz="2100" kern="1200" dirty="0"/>
        </a:p>
        <a:p>
          <a:pPr marL="171450" lvl="1" indent="-171450" algn="l" defTabSz="711200">
            <a:lnSpc>
              <a:spcPct val="90000"/>
            </a:lnSpc>
            <a:spcBef>
              <a:spcPct val="0"/>
            </a:spcBef>
            <a:spcAft>
              <a:spcPct val="15000"/>
            </a:spcAft>
            <a:buChar char="••"/>
          </a:pPr>
          <a:r>
            <a:rPr lang="en-US" altLang="zh-CN" sz="1600" kern="1200" dirty="0" err="1" smtClean="0"/>
            <a:t>MonoSLAM</a:t>
          </a:r>
          <a:endParaRPr lang="zh-CN" altLang="en-US" sz="1600" kern="1200" dirty="0"/>
        </a:p>
        <a:p>
          <a:pPr marL="171450" lvl="1" indent="-171450" algn="l" defTabSz="711200">
            <a:lnSpc>
              <a:spcPct val="90000"/>
            </a:lnSpc>
            <a:spcBef>
              <a:spcPct val="0"/>
            </a:spcBef>
            <a:spcAft>
              <a:spcPct val="15000"/>
            </a:spcAft>
            <a:buChar char="••"/>
          </a:pPr>
          <a:r>
            <a:rPr lang="en-US" altLang="zh-CN" sz="1600" kern="1200" dirty="0" smtClean="0"/>
            <a:t>MSCKF</a:t>
          </a:r>
          <a:endParaRPr lang="zh-CN" altLang="en-US" sz="1600" kern="1200" dirty="0"/>
        </a:p>
      </dsp:txBody>
      <dsp:txXfrm>
        <a:off x="3798167" y="41377"/>
        <a:ext cx="1666555" cy="1316856"/>
      </dsp:txXfrm>
    </dsp:sp>
    <dsp:sp modelId="{2D86391F-7668-4581-9964-85A06A7C037A}">
      <dsp:nvSpPr>
        <dsp:cNvPr id="0" name=""/>
        <dsp:cNvSpPr/>
      </dsp:nvSpPr>
      <dsp:spPr>
        <a:xfrm>
          <a:off x="5660261" y="2826273"/>
          <a:ext cx="1868415" cy="524548"/>
        </a:xfrm>
        <a:prstGeom prst="leftArrow">
          <a:avLst>
            <a:gd name="adj1" fmla="val 60000"/>
            <a:gd name="adj2" fmla="val 50000"/>
          </a:avLst>
        </a:prstGeom>
        <a:gradFill rotWithShape="0">
          <a:gsLst>
            <a:gs pos="0">
              <a:schemeClr val="dk2">
                <a:tint val="60000"/>
                <a:hueOff val="0"/>
                <a:satOff val="0"/>
                <a:lumOff val="0"/>
                <a:alphaOff val="0"/>
                <a:tint val="43000"/>
                <a:satMod val="165000"/>
              </a:schemeClr>
            </a:gs>
            <a:gs pos="55000">
              <a:schemeClr val="dk2">
                <a:tint val="60000"/>
                <a:hueOff val="0"/>
                <a:satOff val="0"/>
                <a:lumOff val="0"/>
                <a:alphaOff val="0"/>
                <a:tint val="83000"/>
                <a:satMod val="155000"/>
              </a:schemeClr>
            </a:gs>
            <a:gs pos="100000">
              <a:schemeClr val="dk2">
                <a:tint val="60000"/>
                <a:hueOff val="0"/>
                <a:satOff val="0"/>
                <a:lumOff val="0"/>
                <a:alphaOff val="0"/>
                <a:shade val="85000"/>
              </a:schemeClr>
            </a:gs>
          </a:gsLst>
          <a:path path="circle">
            <a:fillToRect l="-40000" t="-90000" r="140000" b="190000"/>
          </a:path>
        </a:gradFill>
        <a:ln>
          <a:noFill/>
        </a:ln>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dk2">
              <a:tint val="60000"/>
              <a:hueOff val="0"/>
              <a:satOff val="0"/>
              <a:lumOff val="0"/>
              <a:alphaOff val="0"/>
              <a:satMod val="115000"/>
            </a:schemeClr>
          </a:contourClr>
        </a:sp3d>
      </dsp:spPr>
      <dsp:style>
        <a:lnRef idx="0">
          <a:scrgbClr r="0" g="0" b="0"/>
        </a:lnRef>
        <a:fillRef idx="3">
          <a:scrgbClr r="0" g="0" b="0"/>
        </a:fillRef>
        <a:effectRef idx="3">
          <a:scrgbClr r="0" g="0" b="0"/>
        </a:effectRef>
        <a:fontRef idx="minor">
          <a:schemeClr val="lt1"/>
        </a:fontRef>
      </dsp:style>
    </dsp:sp>
    <dsp:sp modelId="{0B9EA5C8-BB93-404F-AD30-5F64905DECE4}">
      <dsp:nvSpPr>
        <dsp:cNvPr id="0" name=""/>
        <dsp:cNvSpPr/>
      </dsp:nvSpPr>
      <dsp:spPr>
        <a:xfrm>
          <a:off x="6628708" y="2376253"/>
          <a:ext cx="1799759" cy="1398794"/>
        </a:xfrm>
        <a:prstGeom prst="roundRect">
          <a:avLst>
            <a:gd name="adj" fmla="val 10000"/>
          </a:avLst>
        </a:prstGeom>
        <a:gradFill rotWithShape="0">
          <a:gsLst>
            <a:gs pos="0">
              <a:schemeClr val="dk2">
                <a:hueOff val="0"/>
                <a:satOff val="0"/>
                <a:lumOff val="0"/>
                <a:alphaOff val="0"/>
                <a:tint val="43000"/>
                <a:satMod val="165000"/>
              </a:schemeClr>
            </a:gs>
            <a:gs pos="55000">
              <a:schemeClr val="dk2">
                <a:hueOff val="0"/>
                <a:satOff val="0"/>
                <a:lumOff val="0"/>
                <a:alphaOff val="0"/>
                <a:tint val="83000"/>
                <a:satMod val="155000"/>
              </a:schemeClr>
            </a:gs>
            <a:gs pos="100000">
              <a:schemeClr val="dk2">
                <a:hueOff val="0"/>
                <a:satOff val="0"/>
                <a:lumOff val="0"/>
                <a:alphaOff val="0"/>
                <a:shade val="85000"/>
              </a:schemeClr>
            </a:gs>
          </a:gsLst>
          <a:path path="circle">
            <a:fillToRect l="-40000" t="-90000" r="140000" b="190000"/>
          </a:path>
        </a:gradFill>
        <a:ln>
          <a:noFill/>
        </a:ln>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dk2">
              <a:hueOff val="0"/>
              <a:satOff val="0"/>
              <a:lumOff val="0"/>
              <a:alphaOff val="0"/>
              <a:satMod val="115000"/>
            </a:schemeClr>
          </a:contourClr>
        </a:sp3d>
      </dsp:spPr>
      <dsp:style>
        <a:lnRef idx="0">
          <a:scrgbClr r="0" g="0" b="0"/>
        </a:lnRef>
        <a:fillRef idx="3">
          <a:scrgbClr r="0" g="0" b="0"/>
        </a:fillRef>
        <a:effectRef idx="3">
          <a:scrgbClr r="0" g="0" b="0"/>
        </a:effectRef>
        <a:fontRef idx="minor">
          <a:schemeClr val="lt1"/>
        </a:fontRef>
      </dsp:style>
      <dsp:txBody>
        <a:bodyPr spcFirstLastPara="0" vert="horz" wrap="square" lIns="40005" tIns="40005" rIns="40005" bIns="40005" numCol="1" spcCol="1270" anchor="t" anchorCtr="0">
          <a:noAutofit/>
        </a:bodyPr>
        <a:lstStyle/>
        <a:p>
          <a:pPr lvl="0" algn="l" defTabSz="933450">
            <a:lnSpc>
              <a:spcPct val="90000"/>
            </a:lnSpc>
            <a:spcBef>
              <a:spcPct val="0"/>
            </a:spcBef>
            <a:spcAft>
              <a:spcPct val="35000"/>
            </a:spcAft>
          </a:pPr>
          <a:r>
            <a:rPr lang="zh-CN" altLang="en-US" sz="2100" kern="1200" dirty="0" smtClean="0"/>
            <a:t>基于直接跟踪</a:t>
          </a:r>
          <a:endParaRPr lang="zh-CN" altLang="en-US" sz="2100" kern="1200" dirty="0"/>
        </a:p>
        <a:p>
          <a:pPr marL="171450" lvl="1" indent="-171450" algn="l" defTabSz="711200">
            <a:lnSpc>
              <a:spcPct val="90000"/>
            </a:lnSpc>
            <a:spcBef>
              <a:spcPct val="0"/>
            </a:spcBef>
            <a:spcAft>
              <a:spcPct val="15000"/>
            </a:spcAft>
            <a:buChar char="••"/>
          </a:pPr>
          <a:r>
            <a:rPr lang="en-US" altLang="zh-CN" sz="1600" kern="1200" dirty="0" smtClean="0"/>
            <a:t>LSD-SLAM</a:t>
          </a:r>
          <a:endParaRPr lang="zh-CN" altLang="en-US" sz="1600" kern="1200" dirty="0"/>
        </a:p>
        <a:p>
          <a:pPr marL="171450" lvl="1" indent="-171450" algn="l" defTabSz="711200">
            <a:lnSpc>
              <a:spcPct val="90000"/>
            </a:lnSpc>
            <a:spcBef>
              <a:spcPct val="0"/>
            </a:spcBef>
            <a:spcAft>
              <a:spcPct val="15000"/>
            </a:spcAft>
            <a:buChar char="••"/>
          </a:pPr>
          <a:r>
            <a:rPr lang="en-US" altLang="zh-CN" sz="1600" kern="1200" dirty="0" smtClean="0"/>
            <a:t>SVO</a:t>
          </a:r>
          <a:endParaRPr lang="zh-CN" altLang="en-US" sz="1600" kern="1200" dirty="0"/>
        </a:p>
      </dsp:txBody>
      <dsp:txXfrm>
        <a:off x="6669677" y="2417222"/>
        <a:ext cx="1717821" cy="1316856"/>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7.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0.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24.wmf"/><Relationship Id="rId2" Type="http://schemas.openxmlformats.org/officeDocument/2006/relationships/image" Target="../media/image23.wmf"/><Relationship Id="rId1" Type="http://schemas.openxmlformats.org/officeDocument/2006/relationships/image" Target="../media/image22.wmf"/><Relationship Id="rId5" Type="http://schemas.openxmlformats.org/officeDocument/2006/relationships/image" Target="../media/image26.wmf"/><Relationship Id="rId4" Type="http://schemas.openxmlformats.org/officeDocument/2006/relationships/image" Target="../media/image25.w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29.wmf"/><Relationship Id="rId2" Type="http://schemas.openxmlformats.org/officeDocument/2006/relationships/image" Target="../media/image28.wmf"/><Relationship Id="rId1" Type="http://schemas.openxmlformats.org/officeDocument/2006/relationships/image" Target="../media/image27.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31.wmf"/><Relationship Id="rId1" Type="http://schemas.openxmlformats.org/officeDocument/2006/relationships/image" Target="../media/image30.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9AA251C-380D-40C3-916D-87999848640D}" type="datetimeFigureOut">
              <a:rPr lang="en-US" smtClean="0"/>
              <a:pPr/>
              <a:t>6/26/2017</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738686-C003-4DD9-91AB-FE42C77990EF}" type="slidenum">
              <a:rPr lang="en-US" smtClean="0"/>
              <a:pPr/>
              <a:t>‹#›</a:t>
            </a:fld>
            <a:endParaRPr lang="en-US" dirty="0"/>
          </a:p>
        </p:txBody>
      </p:sp>
    </p:spTree>
    <p:extLst>
      <p:ext uri="{BB962C8B-B14F-4D97-AF65-F5344CB8AC3E}">
        <p14:creationId xmlns:p14="http://schemas.microsoft.com/office/powerpoint/2010/main" val="181538511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jpg>
</file>

<file path=ppt/media/image14.png>
</file>

<file path=ppt/media/image15.png>
</file>

<file path=ppt/media/image16.gif>
</file>

<file path=ppt/media/image17.wmf>
</file>

<file path=ppt/media/image18.png>
</file>

<file path=ppt/media/image19.gif>
</file>

<file path=ppt/media/image2.png>
</file>

<file path=ppt/media/image20.wmf>
</file>

<file path=ppt/media/image21.png>
</file>

<file path=ppt/media/image22.wmf>
</file>

<file path=ppt/media/image23.wmf>
</file>

<file path=ppt/media/image24.wmf>
</file>

<file path=ppt/media/image25.png>
</file>

<file path=ppt/media/image25.wmf>
</file>

<file path=ppt/media/image26.png>
</file>

<file path=ppt/media/image26.wmf>
</file>

<file path=ppt/media/image27.wmf>
</file>

<file path=ppt/media/image28.wmf>
</file>

<file path=ppt/media/image29.wmf>
</file>

<file path=ppt/media/image3.png>
</file>

<file path=ppt/media/image30.wmf>
</file>

<file path=ppt/media/image31.wmf>
</file>

<file path=ppt/media/image32.png>
</file>

<file path=ppt/media/image33.png>
</file>

<file path=ppt/media/image34.jpeg>
</file>

<file path=ppt/media/image35.png>
</file>

<file path=ppt/media/image36.png>
</file>

<file path=ppt/media/image37.png>
</file>

<file path=ppt/media/image38.gif>
</file>

<file path=ppt/media/image39.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D89E82-5260-4A25-9037-9A6841D8FF0F}" type="datetimeFigureOut">
              <a:rPr lang="en-US" smtClean="0"/>
              <a:pPr/>
              <a:t>6/26/2017</a:t>
            </a:fld>
            <a:endParaRPr lang="en-US" dirty="0"/>
          </a:p>
        </p:txBody>
      </p:sp>
      <p:sp>
        <p:nvSpPr>
          <p:cNvPr id="4" name="Slide Image Placeholder 3"/>
          <p:cNvSpPr>
            <a:spLocks noGrp="1" noRot="1" noChangeAspect="1"/>
          </p:cNvSpPr>
          <p:nvPr>
            <p:ph type="sldImg" idx="2"/>
          </p:nvPr>
        </p:nvSpPr>
        <p:spPr>
          <a:xfrm>
            <a:off x="952500" y="685800"/>
            <a:ext cx="4953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EFB1B6-7DB8-42D5-AA29-1ED5493270AA}" type="slidenum">
              <a:rPr lang="en-US" smtClean="0"/>
              <a:pPr/>
              <a:t>‹#›</a:t>
            </a:fld>
            <a:endParaRPr lang="en-US" dirty="0"/>
          </a:p>
        </p:txBody>
      </p:sp>
    </p:spTree>
    <p:extLst>
      <p:ext uri="{BB962C8B-B14F-4D97-AF65-F5344CB8AC3E}">
        <p14:creationId xmlns:p14="http://schemas.microsoft.com/office/powerpoint/2010/main" val="118034644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52500" y="685800"/>
            <a:ext cx="4953000" cy="3429000"/>
          </a:xfrm>
        </p:spPr>
      </p:sp>
      <p:sp>
        <p:nvSpPr>
          <p:cNvPr id="3" name="Notes Placeholder 2"/>
          <p:cNvSpPr>
            <a:spLocks noGrp="1"/>
          </p:cNvSpPr>
          <p:nvPr>
            <p:ph type="body" idx="1"/>
          </p:nvPr>
        </p:nvSpPr>
        <p:spPr/>
        <p:txBody>
          <a:bodyPr>
            <a:normAutofit/>
          </a:bodyPr>
          <a:lstStyle/>
          <a:p>
            <a:r>
              <a:rPr lang="zh-CN" altLang="en-US" dirty="0" smtClean="0"/>
              <a:t>各位老师好，我叫何芳，我的指导教师是陈松林老师， 我的课题是。。</a:t>
            </a:r>
            <a:endParaRPr lang="zh-CN" altLang="en-US" noProof="0" dirty="0"/>
          </a:p>
        </p:txBody>
      </p:sp>
      <p:sp>
        <p:nvSpPr>
          <p:cNvPr id="4" name="Slide Number Placeholder 3"/>
          <p:cNvSpPr>
            <a:spLocks noGrp="1"/>
          </p:cNvSpPr>
          <p:nvPr>
            <p:ph type="sldNum" sz="quarter" idx="10"/>
          </p:nvPr>
        </p:nvSpPr>
        <p:spPr/>
        <p:txBody>
          <a:bodyPr/>
          <a:lstStyle/>
          <a:p>
            <a:pPr algn="r" defTabSz="914400">
              <a:buNone/>
            </a:pPr>
            <a:fld id="{32EFB1B6-7DB8-42D5-AA29-1ED5493270AA}" type="slidenum">
              <a:rPr lang="en-US" sz="1200" b="0" i="0">
                <a:latin typeface="Calibri"/>
                <a:ea typeface="+mn-ea"/>
                <a:cs typeface="+mn-cs"/>
              </a:rPr>
              <a:pPr algn="r" defTabSz="914400">
                <a:buNone/>
              </a:pPr>
              <a:t>1</a:t>
            </a:fld>
            <a:endParaRPr lang="en-US" sz="1200" b="0" i="0">
              <a:latin typeface="Calibri"/>
              <a:ea typeface="+mn-ea"/>
              <a:cs typeface="+mn-cs"/>
            </a:endParaRPr>
          </a:p>
        </p:txBody>
      </p:sp>
    </p:spTree>
    <p:extLst>
      <p:ext uri="{BB962C8B-B14F-4D97-AF65-F5344CB8AC3E}">
        <p14:creationId xmlns:p14="http://schemas.microsoft.com/office/powerpoint/2010/main" val="1873467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首先，现有视觉</a:t>
            </a:r>
            <a:r>
              <a:rPr lang="en-US" altLang="zh-CN" dirty="0" smtClean="0"/>
              <a:t>SLAM</a:t>
            </a:r>
            <a:r>
              <a:rPr lang="zh-CN" altLang="en-US" dirty="0" smtClean="0"/>
              <a:t>系统依据运动估计的方法可大体分为三类。。。。对应这些运动估计的方法，研究者们已研究开发相应的视觉</a:t>
            </a:r>
            <a:r>
              <a:rPr lang="en-US" altLang="zh-CN" dirty="0" smtClean="0"/>
              <a:t>SLAM</a:t>
            </a:r>
            <a:r>
              <a:rPr lang="zh-CN" altLang="en-US" dirty="0" smtClean="0"/>
              <a:t>系统。结合分类结果，通过几个代表性的开源系统进行实际测试，并通过测试验证这些方法的优缺点，结合这些系统的特性，从实时性以及鲁棒性等两个角度确定本课题的整体系统方案。</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10</a:t>
            </a:fld>
            <a:endParaRPr lang="en-US" dirty="0"/>
          </a:p>
        </p:txBody>
      </p:sp>
    </p:spTree>
    <p:extLst>
      <p:ext uri="{BB962C8B-B14F-4D97-AF65-F5344CB8AC3E}">
        <p14:creationId xmlns:p14="http://schemas.microsoft.com/office/powerpoint/2010/main" val="578943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首先，基于滤波器的方法其典型系统是。。</a:t>
            </a:r>
            <a:r>
              <a:rPr lang="en-US" altLang="zh-CN" dirty="0" smtClean="0"/>
              <a:t>VSLAM</a:t>
            </a:r>
            <a:r>
              <a:rPr lang="zh-CN" altLang="en-US" dirty="0" smtClean="0"/>
              <a:t>系统估计的轨迹存在严重的漂移，使用滤波器的方法消除漂移。</a:t>
            </a:r>
            <a:r>
              <a:rPr lang="en-US" altLang="zh-CN" dirty="0" err="1" smtClean="0">
                <a:solidFill>
                  <a:schemeClr val="bg2"/>
                </a:solidFill>
                <a:latin typeface="Times New Roman" panose="02020603050405020304" pitchFamily="18" charset="0"/>
                <a:cs typeface="Times New Roman" panose="02020603050405020304" pitchFamily="18" charset="0"/>
              </a:rPr>
              <a:t>MonoSLAM</a:t>
            </a:r>
            <a:r>
              <a:rPr lang="zh-CN" altLang="en-US" dirty="0" smtClean="0">
                <a:solidFill>
                  <a:schemeClr val="bg2"/>
                </a:solidFill>
                <a:latin typeface="Times New Roman" panose="02020603050405020304" pitchFamily="18" charset="0"/>
                <a:cs typeface="Times New Roman" panose="02020603050405020304" pitchFamily="18" charset="0"/>
              </a:rPr>
              <a:t>采用</a:t>
            </a:r>
            <a:r>
              <a:rPr lang="en-US" altLang="zh-CN" dirty="0" smtClean="0">
                <a:solidFill>
                  <a:schemeClr val="bg2"/>
                </a:solidFill>
                <a:latin typeface="Times New Roman" panose="02020603050405020304" pitchFamily="18" charset="0"/>
                <a:cs typeface="Times New Roman" panose="02020603050405020304" pitchFamily="18" charset="0"/>
              </a:rPr>
              <a:t>EKF</a:t>
            </a:r>
            <a:r>
              <a:rPr lang="zh-CN" altLang="en-US" dirty="0" smtClean="0">
                <a:solidFill>
                  <a:schemeClr val="bg2"/>
                </a:solidFill>
                <a:latin typeface="Times New Roman" panose="02020603050405020304" pitchFamily="18" charset="0"/>
                <a:cs typeface="Times New Roman" panose="02020603050405020304" pitchFamily="18" charset="0"/>
              </a:rPr>
              <a:t>滤波器，不断更新无人机的位姿估计值，更新真值与估计值之间的协方差矩阵，确定其相关性。由于</a:t>
            </a:r>
            <a:r>
              <a:rPr lang="en-US" altLang="zh-CN" dirty="0" err="1" smtClean="0">
                <a:solidFill>
                  <a:schemeClr val="bg2"/>
                </a:solidFill>
                <a:latin typeface="Times New Roman" panose="02020603050405020304" pitchFamily="18" charset="0"/>
                <a:cs typeface="Times New Roman" panose="02020603050405020304" pitchFamily="18" charset="0"/>
              </a:rPr>
              <a:t>MonoSLAM</a:t>
            </a:r>
            <a:r>
              <a:rPr lang="zh-CN" altLang="en-US" dirty="0" smtClean="0">
                <a:solidFill>
                  <a:schemeClr val="bg2"/>
                </a:solidFill>
                <a:latin typeface="Times New Roman" panose="02020603050405020304" pitchFamily="18" charset="0"/>
                <a:cs typeface="Times New Roman" panose="02020603050405020304" pitchFamily="18" charset="0"/>
              </a:rPr>
              <a:t>采用</a:t>
            </a:r>
            <a:r>
              <a:rPr lang="en-US" altLang="zh-CN" dirty="0" smtClean="0">
                <a:solidFill>
                  <a:schemeClr val="bg2"/>
                </a:solidFill>
                <a:latin typeface="Times New Roman" panose="02020603050405020304" pitchFamily="18" charset="0"/>
                <a:cs typeface="Times New Roman" panose="02020603050405020304" pitchFamily="18" charset="0"/>
              </a:rPr>
              <a:t>EKF</a:t>
            </a:r>
            <a:r>
              <a:rPr lang="zh-CN" altLang="en-US" dirty="0" smtClean="0">
                <a:solidFill>
                  <a:schemeClr val="bg2"/>
                </a:solidFill>
                <a:latin typeface="Times New Roman" panose="02020603050405020304" pitchFamily="18" charset="0"/>
                <a:cs typeface="Times New Roman" panose="02020603050405020304" pitchFamily="18" charset="0"/>
              </a:rPr>
              <a:t>就具有</a:t>
            </a:r>
            <a:r>
              <a:rPr lang="en-US" altLang="zh-CN" dirty="0" smtClean="0">
                <a:solidFill>
                  <a:schemeClr val="bg2"/>
                </a:solidFill>
                <a:latin typeface="Times New Roman" panose="02020603050405020304" pitchFamily="18" charset="0"/>
                <a:cs typeface="Times New Roman" panose="02020603050405020304" pitchFamily="18" charset="0"/>
              </a:rPr>
              <a:t>EKF</a:t>
            </a:r>
            <a:r>
              <a:rPr lang="zh-CN" altLang="en-US" dirty="0" smtClean="0">
                <a:solidFill>
                  <a:schemeClr val="bg2"/>
                </a:solidFill>
                <a:latin typeface="Times New Roman" panose="02020603050405020304" pitchFamily="18" charset="0"/>
                <a:cs typeface="Times New Roman" panose="02020603050405020304" pitchFamily="18" charset="0"/>
              </a:rPr>
              <a:t>的局限性，通常</a:t>
            </a:r>
            <a:r>
              <a:rPr lang="en-US" altLang="zh-CN" dirty="0" smtClean="0">
                <a:solidFill>
                  <a:schemeClr val="bg2"/>
                </a:solidFill>
                <a:latin typeface="Times New Roman" panose="02020603050405020304" pitchFamily="18" charset="0"/>
                <a:cs typeface="Times New Roman" panose="02020603050405020304" pitchFamily="18" charset="0"/>
              </a:rPr>
              <a:t>VSLAM</a:t>
            </a:r>
            <a:r>
              <a:rPr lang="zh-CN" altLang="en-US" dirty="0" smtClean="0">
                <a:solidFill>
                  <a:schemeClr val="bg2"/>
                </a:solidFill>
                <a:latin typeface="Times New Roman" panose="02020603050405020304" pitchFamily="18" charset="0"/>
                <a:cs typeface="Times New Roman" panose="02020603050405020304" pitchFamily="18" charset="0"/>
              </a:rPr>
              <a:t>问题是非线性，</a:t>
            </a:r>
            <a:r>
              <a:rPr lang="en-US" altLang="zh-CN" dirty="0" smtClean="0">
                <a:solidFill>
                  <a:schemeClr val="bg2"/>
                </a:solidFill>
                <a:latin typeface="Times New Roman" panose="02020603050405020304" pitchFamily="18" charset="0"/>
                <a:cs typeface="Times New Roman" panose="02020603050405020304" pitchFamily="18" charset="0"/>
              </a:rPr>
              <a:t>EKF</a:t>
            </a:r>
            <a:r>
              <a:rPr lang="zh-CN" altLang="en-US" dirty="0" smtClean="0">
                <a:solidFill>
                  <a:schemeClr val="bg2"/>
                </a:solidFill>
                <a:latin typeface="Times New Roman" panose="02020603050405020304" pitchFamily="18" charset="0"/>
                <a:cs typeface="Times New Roman" panose="02020603050405020304" pitchFamily="18" charset="0"/>
              </a:rPr>
              <a:t>不能保证全局最优，与迭代的非线性优化方法相比容易造成误差累计。且在预测更新阶段假设噪声符合高斯分布，，，这个是其实际运行效果。</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11</a:t>
            </a:fld>
            <a:endParaRPr lang="en-US" dirty="0"/>
          </a:p>
        </p:txBody>
      </p:sp>
    </p:spTree>
    <p:extLst>
      <p:ext uri="{BB962C8B-B14F-4D97-AF65-F5344CB8AC3E}">
        <p14:creationId xmlns:p14="http://schemas.microsoft.com/office/powerpoint/2010/main" val="33940137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其次，实际测试基于</a:t>
            </a:r>
            <a:r>
              <a:rPr lang="en-US" altLang="zh-CN" dirty="0" err="1" smtClean="0"/>
              <a:t>KeyFrameBA</a:t>
            </a:r>
            <a:r>
              <a:rPr lang="zh-CN" altLang="en-US" dirty="0" smtClean="0"/>
              <a:t>的</a:t>
            </a:r>
            <a:r>
              <a:rPr lang="en-US" altLang="zh-CN" dirty="0" smtClean="0"/>
              <a:t>ORBSLAM</a:t>
            </a:r>
            <a:r>
              <a:rPr lang="zh-CN" altLang="en-US" dirty="0" smtClean="0"/>
              <a:t>。该系统针对滤波器方法存在的局限性，采用</a:t>
            </a:r>
            <a:r>
              <a:rPr lang="en-US" altLang="zh-CN" dirty="0" smtClean="0"/>
              <a:t>BA</a:t>
            </a:r>
            <a:r>
              <a:rPr lang="zh-CN" altLang="en-US" dirty="0" smtClean="0"/>
              <a:t>图优化方法完成位姿优化。并且采用符合要求的关键帧构建地图，计算量少，提高地图的可扩展性。同时，主要采用基于特征点法完成定位功能。基于特征点法的</a:t>
            </a:r>
            <a:r>
              <a:rPr lang="en-US" altLang="zh-CN" dirty="0" smtClean="0"/>
              <a:t>SLAM</a:t>
            </a:r>
            <a:r>
              <a:rPr lang="zh-CN" altLang="en-US" dirty="0" smtClean="0"/>
              <a:t>前端通过提取相邻两帧之间的特征点，计算特征描述子，完成特征匹配，通过最小化重投影误差，优化该目标函数，求解相邻两帧之间的相对位姿关系。该方法在单目双目</a:t>
            </a:r>
            <a:r>
              <a:rPr lang="en-US" altLang="zh-CN" dirty="0" smtClean="0"/>
              <a:t>RGB-D</a:t>
            </a:r>
            <a:r>
              <a:rPr lang="zh-CN" altLang="en-US" dirty="0" smtClean="0"/>
              <a:t>中具有应用。</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12</a:t>
            </a:fld>
            <a:endParaRPr lang="en-US" dirty="0"/>
          </a:p>
        </p:txBody>
      </p:sp>
    </p:spTree>
    <p:extLst>
      <p:ext uri="{BB962C8B-B14F-4D97-AF65-F5344CB8AC3E}">
        <p14:creationId xmlns:p14="http://schemas.microsoft.com/office/powerpoint/2010/main" val="29216932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最后，实际测试基于直接法的</a:t>
            </a:r>
            <a:r>
              <a:rPr lang="en-US" altLang="zh-CN" dirty="0" smtClean="0"/>
              <a:t>SVO</a:t>
            </a:r>
            <a:r>
              <a:rPr lang="zh-CN" altLang="en-US" dirty="0" smtClean="0"/>
              <a:t>系统。基于直接跟踪法，相比基于特征点法不同的是，根据。。。像素灰度不变的假设，通过优化相邻帧直接的相对位姿关系，最小化光度误差求解相对位姿关系。现有</a:t>
            </a:r>
            <a:r>
              <a:rPr lang="en-US" altLang="zh-CN" dirty="0" smtClean="0"/>
              <a:t>SVO</a:t>
            </a:r>
            <a:r>
              <a:rPr lang="zh-CN" altLang="en-US" dirty="0" smtClean="0"/>
              <a:t>系统只是一个视觉</a:t>
            </a:r>
            <a:r>
              <a:rPr lang="en-US" altLang="zh-CN" dirty="0" smtClean="0"/>
              <a:t>SLAM</a:t>
            </a:r>
            <a:r>
              <a:rPr lang="zh-CN" altLang="en-US" dirty="0" smtClean="0"/>
              <a:t>系统的前端，采用直接法完成运动估计的过程，同时该系统是主要为无人机平台应用而开发。</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13</a:t>
            </a:fld>
            <a:endParaRPr lang="en-US" dirty="0"/>
          </a:p>
        </p:txBody>
      </p:sp>
    </p:spTree>
    <p:extLst>
      <p:ext uri="{BB962C8B-B14F-4D97-AF65-F5344CB8AC3E}">
        <p14:creationId xmlns:p14="http://schemas.microsoft.com/office/powerpoint/2010/main" val="11152691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结合对现有系统实际测试及理论分析，基于滤波器的</a:t>
            </a:r>
            <a:r>
              <a:rPr lang="en-US" altLang="zh-CN" dirty="0" err="1" smtClean="0"/>
              <a:t>MonoSLAM</a:t>
            </a:r>
            <a:r>
              <a:rPr lang="zh-CN" altLang="en-US" dirty="0" smtClean="0"/>
              <a:t>系统误差不断累计较严重，相比于</a:t>
            </a:r>
            <a:r>
              <a:rPr lang="en-US" altLang="zh-CN" dirty="0" smtClean="0"/>
              <a:t>ORBSLAM</a:t>
            </a:r>
            <a:r>
              <a:rPr lang="en-US" altLang="zh-CN" baseline="0" dirty="0" smtClean="0"/>
              <a:t> SVO</a:t>
            </a:r>
            <a:r>
              <a:rPr lang="zh-CN" altLang="en-US" baseline="0" dirty="0" smtClean="0"/>
              <a:t>系统定位精度较差，且计算复杂度高，仅适用几百个点的小场景，因此不符合我们系统需求。所以我们主要总结特征点法和直接法的优缺点。对于两个系统的实际测试结果中可看出，从实时性的角度出发，基于特征点法更适合应用于无人机平台，且该系统主要应用范围是无人机领域，因此，本系统确定采用半直接法的</a:t>
            </a:r>
            <a:r>
              <a:rPr lang="en-US" altLang="zh-CN" baseline="0" dirty="0" smtClean="0"/>
              <a:t>SVO</a:t>
            </a:r>
            <a:r>
              <a:rPr lang="zh-CN" altLang="en-US" baseline="0" dirty="0" smtClean="0"/>
              <a:t>为基本框架。半直接法属于直接法中的一种。</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14</a:t>
            </a:fld>
            <a:endParaRPr lang="en-US" dirty="0"/>
          </a:p>
        </p:txBody>
      </p:sp>
    </p:spTree>
    <p:extLst>
      <p:ext uri="{BB962C8B-B14F-4D97-AF65-F5344CB8AC3E}">
        <p14:creationId xmlns:p14="http://schemas.microsoft.com/office/powerpoint/2010/main" val="42363881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综上分析，本系统确定</a:t>
            </a:r>
            <a:r>
              <a:rPr lang="en-US" altLang="zh-CN" dirty="0" smtClean="0"/>
              <a:t>SVO</a:t>
            </a:r>
            <a:r>
              <a:rPr lang="zh-CN" altLang="en-US" dirty="0" smtClean="0"/>
              <a:t>系统为大体框架，由于</a:t>
            </a:r>
            <a:r>
              <a:rPr lang="en-US" altLang="zh-CN" dirty="0" err="1" smtClean="0"/>
              <a:t>svo</a:t>
            </a:r>
            <a:r>
              <a:rPr lang="zh-CN" altLang="en-US" dirty="0" smtClean="0"/>
              <a:t>系统是一款单目视觉</a:t>
            </a:r>
            <a:r>
              <a:rPr lang="en-US" altLang="zh-CN" dirty="0" smtClean="0"/>
              <a:t>SLAM</a:t>
            </a:r>
            <a:r>
              <a:rPr lang="zh-CN" altLang="en-US" dirty="0" smtClean="0"/>
              <a:t>系统，针对单目视觉在恢复场景地图尺度真实环境存在与偏差的问题，结合使用立体视觉技术解决该问题。首先设计一种基于半直接法的</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15</a:t>
            </a:fld>
            <a:endParaRPr lang="en-US" dirty="0"/>
          </a:p>
        </p:txBody>
      </p:sp>
    </p:spTree>
    <p:extLst>
      <p:ext uri="{BB962C8B-B14F-4D97-AF65-F5344CB8AC3E}">
        <p14:creationId xmlns:p14="http://schemas.microsoft.com/office/powerpoint/2010/main" val="41278143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由于现有基于半直接法的定位系统</a:t>
            </a:r>
            <a:r>
              <a:rPr lang="zh-CN" altLang="en-US" baseline="0" dirty="0" smtClean="0"/>
              <a:t> ，都使用在单目和</a:t>
            </a:r>
            <a:r>
              <a:rPr lang="en-US" altLang="zh-CN" baseline="0" dirty="0" smtClean="0"/>
              <a:t>RGB-D</a:t>
            </a:r>
            <a:r>
              <a:rPr lang="zh-CN" altLang="en-US" baseline="0" dirty="0" smtClean="0"/>
              <a:t>为传感器的情况下，本系统采用双目视觉，因此提出一种基于半直接法的双目匹配算法 可以根据相机参数标定 确定下来</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16</a:t>
            </a:fld>
            <a:endParaRPr lang="en-US" dirty="0"/>
          </a:p>
        </p:txBody>
      </p:sp>
    </p:spTree>
    <p:extLst>
      <p:ext uri="{BB962C8B-B14F-4D97-AF65-F5344CB8AC3E}">
        <p14:creationId xmlns:p14="http://schemas.microsoft.com/office/powerpoint/2010/main" val="41178971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已知当前时刻左帧图像中某特征的像素位置</a:t>
            </a:r>
            <a:r>
              <a:rPr lang="en-US" altLang="zh-CN" dirty="0" smtClean="0"/>
              <a:t>u</a:t>
            </a:r>
            <a:r>
              <a:rPr lang="zh-CN" altLang="en-US" dirty="0" smtClean="0"/>
              <a:t>，以及深度</a:t>
            </a:r>
            <a:r>
              <a:rPr lang="en-US" altLang="zh-CN" dirty="0" smtClean="0"/>
              <a:t>d</a:t>
            </a:r>
            <a:r>
              <a:rPr lang="en-US" altLang="zh-CN" baseline="0" dirty="0" smtClean="0"/>
              <a:t> </a:t>
            </a:r>
            <a:r>
              <a:rPr lang="zh-CN" altLang="en-US" baseline="0" dirty="0" smtClean="0"/>
              <a:t>投影到左相机坐标系下的</a:t>
            </a:r>
            <a:r>
              <a:rPr lang="en-US" altLang="zh-CN" baseline="0" dirty="0" smtClean="0"/>
              <a:t>3D</a:t>
            </a:r>
            <a:r>
              <a:rPr lang="zh-CN" altLang="en-US" baseline="0" dirty="0" smtClean="0"/>
              <a:t>位置，通过相机之间的关系，得到 右相机坐标系下的位置，反投影得到在右图中的像素位置，</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17</a:t>
            </a:fld>
            <a:endParaRPr lang="en-US" dirty="0"/>
          </a:p>
        </p:txBody>
      </p:sp>
    </p:spTree>
    <p:extLst>
      <p:ext uri="{BB962C8B-B14F-4D97-AF65-F5344CB8AC3E}">
        <p14:creationId xmlns:p14="http://schemas.microsoft.com/office/powerpoint/2010/main" val="1520548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已知当前时刻左帧图像中某特征的像素位置</a:t>
            </a:r>
            <a:r>
              <a:rPr lang="en-US" altLang="zh-CN" dirty="0" smtClean="0"/>
              <a:t>u</a:t>
            </a:r>
            <a:r>
              <a:rPr lang="zh-CN" altLang="en-US" dirty="0" smtClean="0"/>
              <a:t>，以及深度</a:t>
            </a:r>
            <a:r>
              <a:rPr lang="en-US" altLang="zh-CN" dirty="0" smtClean="0"/>
              <a:t>d</a:t>
            </a:r>
            <a:r>
              <a:rPr lang="en-US" altLang="zh-CN" baseline="0" dirty="0" smtClean="0"/>
              <a:t> </a:t>
            </a:r>
            <a:r>
              <a:rPr lang="zh-CN" altLang="en-US" baseline="0" dirty="0" smtClean="0"/>
              <a:t>投影到左相机坐标系下的</a:t>
            </a:r>
            <a:r>
              <a:rPr lang="en-US" altLang="zh-CN" baseline="0" dirty="0" smtClean="0"/>
              <a:t>3D</a:t>
            </a:r>
            <a:r>
              <a:rPr lang="zh-CN" altLang="en-US" baseline="0" dirty="0" smtClean="0"/>
              <a:t>位置，通过相机之间的关系，得到 右相机坐标系下的位置，反投影得到在右图中的像素位置，</a:t>
            </a:r>
            <a:endParaRPr lang="zh-CN" altLang="en-US" dirty="0" smtClean="0"/>
          </a:p>
        </p:txBody>
      </p:sp>
      <p:sp>
        <p:nvSpPr>
          <p:cNvPr id="4" name="灯片编号占位符 3"/>
          <p:cNvSpPr>
            <a:spLocks noGrp="1"/>
          </p:cNvSpPr>
          <p:nvPr>
            <p:ph type="sldNum" sz="quarter" idx="10"/>
          </p:nvPr>
        </p:nvSpPr>
        <p:spPr/>
        <p:txBody>
          <a:bodyPr/>
          <a:lstStyle/>
          <a:p>
            <a:fld id="{32EFB1B6-7DB8-42D5-AA29-1ED5493270AA}" type="slidenum">
              <a:rPr lang="en-US" smtClean="0"/>
              <a:pPr/>
              <a:t>18</a:t>
            </a:fld>
            <a:endParaRPr lang="en-US" dirty="0"/>
          </a:p>
        </p:txBody>
      </p:sp>
    </p:spTree>
    <p:extLst>
      <p:ext uri="{BB962C8B-B14F-4D97-AF65-F5344CB8AC3E}">
        <p14:creationId xmlns:p14="http://schemas.microsoft.com/office/powerpoint/2010/main" val="26887825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19</a:t>
            </a:fld>
            <a:endParaRPr lang="en-US" dirty="0"/>
          </a:p>
        </p:txBody>
      </p:sp>
    </p:spTree>
    <p:extLst>
      <p:ext uri="{BB962C8B-B14F-4D97-AF65-F5344CB8AC3E}">
        <p14:creationId xmlns:p14="http://schemas.microsoft.com/office/powerpoint/2010/main" val="2634486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我将从以下五个方面展开介绍</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2</a:t>
            </a:fld>
            <a:endParaRPr lang="en-US" dirty="0"/>
          </a:p>
        </p:txBody>
      </p:sp>
    </p:spTree>
    <p:extLst>
      <p:ext uri="{BB962C8B-B14F-4D97-AF65-F5344CB8AC3E}">
        <p14:creationId xmlns:p14="http://schemas.microsoft.com/office/powerpoint/2010/main" val="12453656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基于双目匹配确定</a:t>
            </a:r>
            <a:r>
              <a:rPr lang="en-US" altLang="zh-CN" dirty="0" smtClean="0"/>
              <a:t>3D</a:t>
            </a:r>
            <a:r>
              <a:rPr lang="zh-CN" altLang="en-US" dirty="0" smtClean="0"/>
              <a:t>点深度信息的方法确定，完成整个双目</a:t>
            </a:r>
            <a:r>
              <a:rPr lang="en-US" altLang="zh-CN" dirty="0" smtClean="0"/>
              <a:t>SVO</a:t>
            </a:r>
            <a:r>
              <a:rPr lang="zh-CN" altLang="en-US" dirty="0" smtClean="0"/>
              <a:t>系统的流程图。首先，判断是否完成初始化，未完成对第一时刻的左右帧进行匹配，确定特征点的深度信息，完成初始化，对以后的每帧图像，与前一时刻的图像进行位姿和结构的优化，同时，对当前帧的左右两帧图像进行半直接法匹配，确定当前时刻特征点的深度信息，</a:t>
            </a:r>
            <a:r>
              <a:rPr lang="zh-CN" altLang="en-US" baseline="0" dirty="0" smtClean="0"/>
              <a:t> 把确定的空间点存储起来用于后续优化。</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20</a:t>
            </a:fld>
            <a:endParaRPr lang="en-US" dirty="0"/>
          </a:p>
        </p:txBody>
      </p:sp>
    </p:spTree>
    <p:extLst>
      <p:ext uri="{BB962C8B-B14F-4D97-AF65-F5344CB8AC3E}">
        <p14:creationId xmlns:p14="http://schemas.microsoft.com/office/powerpoint/2010/main" val="9985323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结合系统整体方案，</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21</a:t>
            </a:fld>
            <a:endParaRPr lang="en-US" dirty="0"/>
          </a:p>
        </p:txBody>
      </p:sp>
    </p:spTree>
    <p:extLst>
      <p:ext uri="{BB962C8B-B14F-4D97-AF65-F5344CB8AC3E}">
        <p14:creationId xmlns:p14="http://schemas.microsoft.com/office/powerpoint/2010/main" val="19470786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这部分给各位老师看一段录制的系统运行的视频。</a:t>
            </a:r>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23</a:t>
            </a:fld>
            <a:endParaRPr lang="en-US" dirty="0"/>
          </a:p>
        </p:txBody>
      </p:sp>
    </p:spTree>
    <p:extLst>
      <p:ext uri="{BB962C8B-B14F-4D97-AF65-F5344CB8AC3E}">
        <p14:creationId xmlns:p14="http://schemas.microsoft.com/office/powerpoint/2010/main" val="41295302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None/>
            </a:pPr>
            <a:r>
              <a:rPr lang="zh-CN" altLang="en-US" dirty="0" smtClean="0"/>
              <a:t>同时，该实验对比分析</a:t>
            </a:r>
            <a:r>
              <a:rPr lang="zh-CN" altLang="en-US" sz="1200" dirty="0" smtClean="0">
                <a:latin typeface="Times New Roman" panose="02020603050405020304" pitchFamily="18" charset="0"/>
                <a:cs typeface="Times New Roman" panose="02020603050405020304" pitchFamily="18" charset="0"/>
              </a:rPr>
              <a:t>速度参数设置的基于半直接法的双目</a:t>
            </a:r>
            <a:r>
              <a:rPr lang="en-US" altLang="zh-CN" sz="1200" dirty="0" smtClean="0">
                <a:latin typeface="Times New Roman" panose="02020603050405020304" pitchFamily="18" charset="0"/>
                <a:cs typeface="Times New Roman" panose="02020603050405020304" pitchFamily="18" charset="0"/>
              </a:rPr>
              <a:t>SVO</a:t>
            </a:r>
            <a:r>
              <a:rPr lang="zh-CN" altLang="en-US" sz="1200" dirty="0" smtClean="0">
                <a:latin typeface="Times New Roman" panose="02020603050405020304" pitchFamily="18" charset="0"/>
                <a:cs typeface="Times New Roman" panose="02020603050405020304" pitchFamily="18" charset="0"/>
              </a:rPr>
              <a:t>系统、精度参数设置</a:t>
            </a:r>
            <a:r>
              <a:rPr lang="en-US" altLang="zh-CN" sz="1200" dirty="0" smtClean="0">
                <a:latin typeface="Times New Roman" panose="02020603050405020304" pitchFamily="18" charset="0"/>
                <a:cs typeface="Times New Roman" panose="02020603050405020304" pitchFamily="18" charset="0"/>
              </a:rPr>
              <a:t>SVO</a:t>
            </a:r>
            <a:r>
              <a:rPr lang="zh-CN" altLang="en-US" sz="1200" dirty="0" smtClean="0">
                <a:latin typeface="Times New Roman" panose="02020603050405020304" pitchFamily="18" charset="0"/>
                <a:cs typeface="Times New Roman" panose="02020603050405020304" pitchFamily="18" charset="0"/>
              </a:rPr>
              <a:t>系统以及基于特征点法的</a:t>
            </a:r>
            <a:r>
              <a:rPr lang="en-US" altLang="zh-CN" sz="1200" dirty="0" smtClean="0">
                <a:latin typeface="Times New Roman" panose="02020603050405020304" pitchFamily="18" charset="0"/>
                <a:cs typeface="Times New Roman" panose="02020603050405020304" pitchFamily="18" charset="0"/>
              </a:rPr>
              <a:t>ORB-SLAM</a:t>
            </a:r>
            <a:r>
              <a:rPr lang="zh-CN" altLang="en-US" sz="1200" dirty="0" smtClean="0">
                <a:latin typeface="Times New Roman" panose="02020603050405020304" pitchFamily="18" charset="0"/>
                <a:cs typeface="Times New Roman" panose="02020603050405020304" pitchFamily="18" charset="0"/>
              </a:rPr>
              <a:t>系统。</a:t>
            </a:r>
            <a:endParaRPr lang="en-US" altLang="zh-CN" sz="1200" dirty="0" smtClean="0">
              <a:latin typeface="Times New Roman" panose="02020603050405020304" pitchFamily="18" charset="0"/>
              <a:cs typeface="Times New Roman" panose="02020603050405020304" pitchFamily="18" charset="0"/>
            </a:endParaRPr>
          </a:p>
          <a:p>
            <a:pPr marL="0" indent="0">
              <a:buNone/>
            </a:pPr>
            <a:r>
              <a:rPr lang="zh-CN" altLang="en-US" sz="1200" dirty="0" smtClean="0">
                <a:latin typeface="Times New Roman" panose="02020603050405020304" pitchFamily="18" charset="0"/>
                <a:cs typeface="Times New Roman" panose="02020603050405020304" pitchFamily="18" charset="0"/>
              </a:rPr>
              <a:t>该测试中对系统的参数进行设置，每帧图像提取的特征点数、处理构建地图中最多的关键帧数，是否开启</a:t>
            </a:r>
            <a:r>
              <a:rPr lang="en-US" altLang="zh-CN" sz="1200" dirty="0" smtClean="0">
                <a:latin typeface="Times New Roman" panose="02020603050405020304" pitchFamily="18" charset="0"/>
                <a:cs typeface="Times New Roman" panose="02020603050405020304" pitchFamily="18" charset="0"/>
              </a:rPr>
              <a:t>BA</a:t>
            </a:r>
            <a:r>
              <a:rPr lang="zh-CN" altLang="en-US" sz="1200" dirty="0" smtClean="0">
                <a:latin typeface="Times New Roman" panose="02020603050405020304" pitchFamily="18" charset="0"/>
                <a:cs typeface="Times New Roman" panose="02020603050405020304" pitchFamily="18" charset="0"/>
              </a:rPr>
              <a:t>优化</a:t>
            </a: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26</a:t>
            </a:fld>
            <a:endParaRPr lang="en-US" dirty="0"/>
          </a:p>
        </p:txBody>
      </p:sp>
    </p:spTree>
    <p:extLst>
      <p:ext uri="{BB962C8B-B14F-4D97-AF65-F5344CB8AC3E}">
        <p14:creationId xmlns:p14="http://schemas.microsoft.com/office/powerpoint/2010/main" val="23449342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图中给出对应三种系统处理每帧图像所用的时间，对比分析可得，基于半直接法的</a:t>
            </a:r>
            <a:r>
              <a:rPr lang="en-US" altLang="zh-CN" dirty="0" err="1" smtClean="0"/>
              <a:t>svo</a:t>
            </a:r>
            <a:r>
              <a:rPr lang="zh-CN" altLang="en-US" dirty="0" smtClean="0"/>
              <a:t>系统实时性远远好于基于特征点法的系统</a:t>
            </a:r>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27</a:t>
            </a:fld>
            <a:endParaRPr lang="en-US" dirty="0"/>
          </a:p>
        </p:txBody>
      </p:sp>
    </p:spTree>
    <p:extLst>
      <p:ext uri="{BB962C8B-B14F-4D97-AF65-F5344CB8AC3E}">
        <p14:creationId xmlns:p14="http://schemas.microsoft.com/office/powerpoint/2010/main" val="36522433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对比三种系统，从表中可看出。。</a:t>
            </a:r>
            <a:endParaRPr lang="en-US" altLang="zh-CN" dirty="0" smtClean="0"/>
          </a:p>
          <a:p>
            <a:r>
              <a:rPr lang="zh-CN" altLang="en-US" dirty="0" smtClean="0"/>
              <a:t>系统内部测试得出：。。。</a:t>
            </a:r>
            <a:endParaRPr lang="en-US" altLang="zh-CN" dirty="0" smtClean="0"/>
          </a:p>
          <a:p>
            <a:r>
              <a:rPr lang="zh-CN" altLang="en-US" dirty="0" smtClean="0"/>
              <a:t>得出结论</a:t>
            </a:r>
            <a:r>
              <a:rPr lang="zh-CN" altLang="en-US" baseline="0" dirty="0" smtClean="0"/>
              <a:t> 我们的系统时间远远优于</a:t>
            </a:r>
            <a:r>
              <a:rPr lang="en-US" altLang="zh-CN" baseline="0" dirty="0" smtClean="0"/>
              <a:t>ORBSLAM</a:t>
            </a:r>
            <a:r>
              <a:rPr lang="zh-CN" altLang="en-US" baseline="0" dirty="0" smtClean="0"/>
              <a:t>系统 满足实时性要求</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28</a:t>
            </a:fld>
            <a:endParaRPr lang="en-US" dirty="0"/>
          </a:p>
        </p:txBody>
      </p:sp>
    </p:spTree>
    <p:extLst>
      <p:ext uri="{BB962C8B-B14F-4D97-AF65-F5344CB8AC3E}">
        <p14:creationId xmlns:p14="http://schemas.microsoft.com/office/powerpoint/2010/main" val="23459846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图</a:t>
            </a:r>
            <a:r>
              <a:rPr lang="zh-CN" altLang="en-US" sz="1200" kern="1200" dirty="0" smtClean="0">
                <a:solidFill>
                  <a:schemeClr val="tx1"/>
                </a:solidFill>
                <a:effectLst/>
                <a:latin typeface="+mn-lt"/>
                <a:ea typeface="+mn-ea"/>
                <a:cs typeface="+mn-cs"/>
              </a:rPr>
              <a:t>中可看</a:t>
            </a:r>
            <a:r>
              <a:rPr lang="zh-CN" altLang="zh-CN" sz="1200" kern="1200" dirty="0" smtClean="0">
                <a:solidFill>
                  <a:schemeClr val="tx1"/>
                </a:solidFill>
                <a:effectLst/>
                <a:latin typeface="+mn-lt"/>
                <a:ea typeface="+mn-ea"/>
                <a:cs typeface="+mn-cs"/>
              </a:rPr>
              <a:t>出随时间变化的位置信息</a:t>
            </a:r>
            <a:r>
              <a:rPr lang="zh-CN" altLang="en-US"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真实路径、两种参数设置的基于半直接法</a:t>
            </a:r>
            <a:r>
              <a:rPr lang="zh-CN" altLang="en-US" sz="1200" kern="1200" dirty="0" smtClean="0">
                <a:solidFill>
                  <a:schemeClr val="tx1"/>
                </a:solidFill>
                <a:effectLst/>
                <a:latin typeface="+mn-lt"/>
                <a:ea typeface="+mn-ea"/>
                <a:cs typeface="+mn-cs"/>
              </a:rPr>
              <a:t>双目</a:t>
            </a:r>
            <a:r>
              <a:rPr lang="en-US" altLang="zh-CN" sz="1200" kern="1200" dirty="0" smtClean="0">
                <a:solidFill>
                  <a:schemeClr val="tx1"/>
                </a:solidFill>
                <a:effectLst/>
                <a:latin typeface="+mn-lt"/>
                <a:ea typeface="+mn-ea"/>
                <a:cs typeface="+mn-cs"/>
              </a:rPr>
              <a:t>SVO</a:t>
            </a:r>
            <a:r>
              <a:rPr lang="zh-CN" altLang="zh-CN" sz="1200" kern="1200" dirty="0" smtClean="0">
                <a:solidFill>
                  <a:schemeClr val="tx1"/>
                </a:solidFill>
                <a:effectLst/>
                <a:latin typeface="+mn-lt"/>
                <a:ea typeface="+mn-ea"/>
                <a:cs typeface="+mn-cs"/>
              </a:rPr>
              <a:t>系统以及基于特征点法的</a:t>
            </a:r>
            <a:r>
              <a:rPr lang="en-US" altLang="zh-CN" sz="1200" kern="1200" dirty="0" smtClean="0">
                <a:solidFill>
                  <a:schemeClr val="tx1"/>
                </a:solidFill>
                <a:effectLst/>
                <a:latin typeface="+mn-lt"/>
                <a:ea typeface="+mn-ea"/>
                <a:cs typeface="+mn-cs"/>
              </a:rPr>
              <a:t>ORB-SLAM</a:t>
            </a:r>
            <a:r>
              <a:rPr lang="zh-CN" altLang="zh-CN" sz="1200" kern="1200" dirty="0" smtClean="0">
                <a:solidFill>
                  <a:schemeClr val="tx1"/>
                </a:solidFill>
                <a:effectLst/>
                <a:latin typeface="+mn-lt"/>
                <a:ea typeface="+mn-ea"/>
                <a:cs typeface="+mn-cs"/>
              </a:rPr>
              <a:t>系统得到的</a:t>
            </a:r>
            <a:r>
              <a:rPr lang="zh-CN" altLang="en-US" sz="1200" kern="1200" dirty="0" smtClean="0">
                <a:solidFill>
                  <a:schemeClr val="tx1"/>
                </a:solidFill>
                <a:effectLst/>
                <a:latin typeface="+mn-lt"/>
                <a:ea typeface="+mn-ea"/>
                <a:cs typeface="+mn-cs"/>
              </a:rPr>
              <a:t>无人机</a:t>
            </a:r>
            <a:r>
              <a:rPr lang="zh-CN" altLang="zh-CN" sz="1200" kern="1200" dirty="0" smtClean="0">
                <a:solidFill>
                  <a:schemeClr val="tx1"/>
                </a:solidFill>
                <a:effectLst/>
                <a:latin typeface="+mn-lt"/>
                <a:ea typeface="+mn-ea"/>
                <a:cs typeface="+mn-cs"/>
              </a:rPr>
              <a:t>的飞行轨迹。</a:t>
            </a:r>
            <a:endParaRPr lang="en-US" altLang="zh-CN" sz="1200" kern="1200" dirty="0" smtClean="0">
              <a:solidFill>
                <a:schemeClr val="tx1"/>
              </a:solidFill>
              <a:effectLst/>
              <a:latin typeface="+mn-lt"/>
              <a:ea typeface="+mn-ea"/>
              <a:cs typeface="+mn-cs"/>
            </a:endParaRPr>
          </a:p>
          <a:p>
            <a:r>
              <a:rPr lang="zh-CN" altLang="en-US" dirty="0" smtClean="0"/>
              <a:t>总体而言，双目</a:t>
            </a:r>
            <a:r>
              <a:rPr lang="en-US" altLang="zh-CN" dirty="0" smtClean="0"/>
              <a:t>SVO</a:t>
            </a:r>
            <a:r>
              <a:rPr lang="zh-CN" altLang="en-US" dirty="0" smtClean="0"/>
              <a:t>的两个版本比</a:t>
            </a:r>
            <a:r>
              <a:rPr lang="en-US" altLang="zh-CN" dirty="0" smtClean="0"/>
              <a:t>ORB-SLAM</a:t>
            </a:r>
            <a:r>
              <a:rPr lang="zh-CN" altLang="en-US" dirty="0" smtClean="0"/>
              <a:t>系统更准确。从图中可以看出，速度和精度的参数设置之间的精度差异并不显著。在速度参数设置每次迭代时，分别优化姿态和观察到的</a:t>
            </a:r>
            <a:r>
              <a:rPr lang="en-US" altLang="zh-CN" dirty="0" smtClean="0"/>
              <a:t>3D</a:t>
            </a:r>
            <a:r>
              <a:rPr lang="zh-CN" altLang="en-US" dirty="0" smtClean="0"/>
              <a:t>点的位置信息，对于</a:t>
            </a:r>
            <a:r>
              <a:rPr lang="en-US" altLang="zh-CN" dirty="0" smtClean="0"/>
              <a:t>MAV</a:t>
            </a:r>
            <a:r>
              <a:rPr lang="zh-CN" altLang="en-US" dirty="0" smtClean="0"/>
              <a:t>运动估计是相对准确的。</a:t>
            </a:r>
            <a:endParaRPr lang="en-US" altLang="zh-CN" dirty="0" smtClean="0"/>
          </a:p>
          <a:p>
            <a:r>
              <a:rPr lang="zh-CN" altLang="en-US" dirty="0" smtClean="0"/>
              <a:t>从图中可看出在视频运行到</a:t>
            </a:r>
            <a:r>
              <a:rPr lang="en-US" altLang="zh-CN" dirty="0" smtClean="0"/>
              <a:t>75s</a:t>
            </a:r>
            <a:r>
              <a:rPr lang="zh-CN" altLang="en-US" dirty="0" smtClean="0"/>
              <a:t>左右时，</a:t>
            </a:r>
            <a:r>
              <a:rPr lang="en-US" altLang="zh-CN" dirty="0" err="1" smtClean="0"/>
              <a:t>svo</a:t>
            </a:r>
            <a:r>
              <a:rPr lang="zh-CN" altLang="en-US" dirty="0" smtClean="0"/>
              <a:t>在</a:t>
            </a:r>
            <a:r>
              <a:rPr lang="en-US" altLang="zh-CN" dirty="0" smtClean="0"/>
              <a:t>x</a:t>
            </a:r>
            <a:r>
              <a:rPr lang="zh-CN" altLang="en-US" dirty="0" smtClean="0"/>
              <a:t>轴方向误差较大，分析原因得出此时</a:t>
            </a:r>
            <a:r>
              <a:rPr lang="zh-CN" altLang="zh-CN" sz="1200" dirty="0" smtClean="0">
                <a:latin typeface="+mn-ea"/>
              </a:rPr>
              <a:t>摄像头水平朝前运动</a:t>
            </a:r>
            <a:r>
              <a:rPr lang="zh-CN" altLang="en-US" sz="1200" dirty="0" smtClean="0">
                <a:latin typeface="+mn-ea"/>
              </a:rPr>
              <a:t>，</a:t>
            </a:r>
            <a:r>
              <a:rPr lang="zh-CN" altLang="zh-CN" sz="1200" dirty="0" smtClean="0">
                <a:latin typeface="+mn-ea"/>
              </a:rPr>
              <a:t>估计的深度误差较大的原因</a:t>
            </a:r>
            <a:r>
              <a:rPr lang="zh-CN" altLang="en-US" sz="1200" dirty="0" smtClean="0">
                <a:latin typeface="+mn-ea"/>
              </a:rPr>
              <a:t>引起的，算法在改进过程中</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29</a:t>
            </a:fld>
            <a:endParaRPr lang="en-US" dirty="0"/>
          </a:p>
        </p:txBody>
      </p:sp>
    </p:spTree>
    <p:extLst>
      <p:ext uri="{BB962C8B-B14F-4D97-AF65-F5344CB8AC3E}">
        <p14:creationId xmlns:p14="http://schemas.microsoft.com/office/powerpoint/2010/main" val="21629967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同时，测试该指标时，采用</a:t>
            </a:r>
            <a:r>
              <a:rPr lang="en-US" altLang="zh-CN" sz="1200" kern="1200" baseline="0" dirty="0" smtClean="0">
                <a:solidFill>
                  <a:schemeClr val="tx1"/>
                </a:solidFill>
                <a:effectLst/>
                <a:latin typeface="+mn-lt"/>
                <a:ea typeface="+mn-ea"/>
                <a:cs typeface="+mn-cs"/>
              </a:rPr>
              <a:t>  </a:t>
            </a:r>
            <a:r>
              <a:rPr lang="zh-CN" altLang="zh-CN" sz="1200" kern="1200" dirty="0" smtClean="0">
                <a:solidFill>
                  <a:schemeClr val="tx1"/>
                </a:solidFill>
                <a:effectLst/>
                <a:latin typeface="+mn-lt"/>
                <a:ea typeface="+mn-ea"/>
                <a:cs typeface="+mn-cs"/>
              </a:rPr>
              <a:t>相对姿态误差</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RPE</a:t>
            </a:r>
            <a:r>
              <a:rPr lang="zh-CN" altLang="zh-CN" sz="1200" kern="1200" dirty="0" smtClean="0">
                <a:solidFill>
                  <a:schemeClr val="tx1"/>
                </a:solidFill>
                <a:effectLst/>
                <a:latin typeface="+mn-lt"/>
                <a:ea typeface="+mn-ea"/>
                <a:cs typeface="+mn-cs"/>
              </a:rPr>
              <a:t>表示。</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dirty="0" smtClean="0">
                <a:solidFill>
                  <a:schemeClr val="tx1"/>
                </a:solidFill>
              </a:rPr>
              <a:t>计算</a:t>
            </a:r>
            <a:r>
              <a:rPr lang="zh-CN" altLang="zh-CN" sz="1200" dirty="0" smtClean="0">
                <a:solidFill>
                  <a:schemeClr val="tx1"/>
                </a:solidFill>
                <a:latin typeface="Times New Roman" panose="02020603050405020304" pitchFamily="18" charset="0"/>
                <a:cs typeface="Times New Roman" panose="02020603050405020304" pitchFamily="18" charset="0"/>
              </a:rPr>
              <a:t>以</a:t>
            </a:r>
            <a:r>
              <a:rPr lang="en-US" altLang="zh-CN" sz="1200" dirty="0" smtClean="0">
                <a:solidFill>
                  <a:schemeClr val="tx1"/>
                </a:solidFill>
                <a:latin typeface="Times New Roman" panose="02020603050405020304" pitchFamily="18" charset="0"/>
                <a:cs typeface="Times New Roman" panose="02020603050405020304" pitchFamily="18" charset="0"/>
              </a:rPr>
              <a:t>m/s</a:t>
            </a:r>
            <a:r>
              <a:rPr lang="zh-CN" altLang="zh-CN" sz="1200" dirty="0" smtClean="0">
                <a:solidFill>
                  <a:schemeClr val="tx1"/>
                </a:solidFill>
              </a:rPr>
              <a:t>为单位的位姿平移分量漂移的均方根误差以及位姿平移分量漂移的均值</a:t>
            </a:r>
            <a:r>
              <a:rPr lang="zh-CN" altLang="en-US" sz="1200" dirty="0" smtClean="0">
                <a:solidFill>
                  <a:schemeClr val="tx1"/>
                </a:solidFill>
              </a:rPr>
              <a:t>。</a:t>
            </a:r>
            <a:endParaRPr lang="zh-CN" altLang="en-US" sz="1200" dirty="0" smtClean="0">
              <a:latin typeface="Times New Roman" panose="02020603050405020304" pitchFamily="18"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30</a:t>
            </a:fld>
            <a:endParaRPr lang="en-US" dirty="0"/>
          </a:p>
        </p:txBody>
      </p:sp>
    </p:spTree>
    <p:extLst>
      <p:ext uri="{BB962C8B-B14F-4D97-AF65-F5344CB8AC3E}">
        <p14:creationId xmlns:p14="http://schemas.microsoft.com/office/powerpoint/2010/main" val="3161907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首先，介绍课题的研究意义</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3</a:t>
            </a:fld>
            <a:endParaRPr lang="en-US" dirty="0"/>
          </a:p>
        </p:txBody>
      </p:sp>
    </p:spTree>
    <p:extLst>
      <p:ext uri="{BB962C8B-B14F-4D97-AF65-F5344CB8AC3E}">
        <p14:creationId xmlns:p14="http://schemas.microsoft.com/office/powerpoint/2010/main" val="573751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近几年，随着四旋翼无人机迅速发展，作为一个可以搭建如。。各种传感器的移动平台，其自主定位问题得到广泛关注。同时对于无人机准确地、实时的自主定位是实现其自主飞行的基础和前提。自主定位技术主要提供无人机运动轨迹及姿态，并完成运动环境的地图构建。</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4</a:t>
            </a:fld>
            <a:endParaRPr lang="en-US" dirty="0"/>
          </a:p>
        </p:txBody>
      </p:sp>
    </p:spTree>
    <p:extLst>
      <p:ext uri="{BB962C8B-B14F-4D97-AF65-F5344CB8AC3E}">
        <p14:creationId xmlns:p14="http://schemas.microsoft.com/office/powerpoint/2010/main" val="200075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SLAM</a:t>
            </a:r>
            <a:r>
              <a:rPr lang="zh-CN" altLang="en-US" dirty="0" smtClean="0"/>
              <a:t>技术最为广泛的定位方法之一，相比于其他方法，获取精确地无人机位置具有更强的普适性，对环境限制要求较少。</a:t>
            </a:r>
            <a:r>
              <a:rPr lang="en-US" altLang="zh-CN" dirty="0" smtClean="0"/>
              <a:t>SLAM</a:t>
            </a:r>
            <a:r>
              <a:rPr lang="zh-CN" altLang="en-US" dirty="0" smtClean="0"/>
              <a:t>系统同时包含定位与建图两个问题，被认为是实现无人机自主性的关键问题之一。</a:t>
            </a:r>
            <a:r>
              <a:rPr lang="en-US" altLang="zh-CN" dirty="0" smtClean="0"/>
              <a:t>SLAM</a:t>
            </a:r>
            <a:r>
              <a:rPr lang="zh-CN" altLang="en-US" dirty="0" smtClean="0"/>
              <a:t>技术对无人机领域的发展有着重要的意义。</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5</a:t>
            </a:fld>
            <a:endParaRPr lang="en-US" dirty="0"/>
          </a:p>
        </p:txBody>
      </p:sp>
    </p:spTree>
    <p:extLst>
      <p:ext uri="{BB962C8B-B14F-4D97-AF65-F5344CB8AC3E}">
        <p14:creationId xmlns:p14="http://schemas.microsoft.com/office/powerpoint/2010/main" val="1673661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结合国内外很多高校的研究，</a:t>
            </a:r>
            <a:r>
              <a:rPr lang="en-US" altLang="zh-CN" dirty="0" smtClean="0"/>
              <a:t>SLAM</a:t>
            </a:r>
            <a:r>
              <a:rPr lang="zh-CN" altLang="en-US" dirty="0" smtClean="0"/>
              <a:t>技术可使用多种传感器，其中视觉</a:t>
            </a:r>
            <a:r>
              <a:rPr lang="en-US" altLang="zh-CN" dirty="0" smtClean="0"/>
              <a:t>SLAM</a:t>
            </a:r>
            <a:r>
              <a:rPr lang="zh-CN" altLang="en-US" dirty="0" smtClean="0"/>
              <a:t>技术以其信息量丰富，直观，高效等特点被作为主流技术得到广泛认可。视觉</a:t>
            </a:r>
            <a:r>
              <a:rPr lang="en-US" altLang="zh-CN" dirty="0" smtClean="0"/>
              <a:t>SLAM</a:t>
            </a:r>
            <a:r>
              <a:rPr lang="zh-CN" altLang="en-US" dirty="0" smtClean="0"/>
              <a:t>技术是自主机器人的核心技术，也是无人机实现避障、路径规划等这些复杂任务的基础和前提。现阶段，</a:t>
            </a:r>
            <a:r>
              <a:rPr lang="zh-CN" altLang="en-US" dirty="0" smtClean="0">
                <a:solidFill>
                  <a:schemeClr val="bg2">
                    <a:lumMod val="90000"/>
                  </a:schemeClr>
                </a:solidFill>
              </a:rPr>
              <a:t>理论假设较为简单，而实际环境复杂多变，</a:t>
            </a:r>
            <a:r>
              <a:rPr lang="zh-CN" altLang="zh-CN" sz="1200" kern="1200" dirty="0" smtClean="0">
                <a:solidFill>
                  <a:schemeClr val="tx1"/>
                </a:solidFill>
                <a:effectLst/>
                <a:latin typeface="+mn-lt"/>
                <a:ea typeface="+mn-ea"/>
                <a:cs typeface="+mn-cs"/>
              </a:rPr>
              <a:t>至今仍未出现简单易用的，具有实际应用价值的</a:t>
            </a:r>
            <a:r>
              <a:rPr lang="en-US" altLang="zh-CN" sz="1200" kern="1200" dirty="0" smtClean="0">
                <a:solidFill>
                  <a:schemeClr val="tx1"/>
                </a:solidFill>
                <a:effectLst/>
                <a:latin typeface="+mn-lt"/>
                <a:ea typeface="+mn-ea"/>
                <a:cs typeface="+mn-cs"/>
              </a:rPr>
              <a:t> SLAM </a:t>
            </a:r>
            <a:r>
              <a:rPr lang="zh-CN" altLang="zh-CN" sz="1200" kern="1200" dirty="0" smtClean="0">
                <a:solidFill>
                  <a:schemeClr val="tx1"/>
                </a:solidFill>
                <a:effectLst/>
                <a:latin typeface="+mn-lt"/>
                <a:ea typeface="+mn-ea"/>
                <a:cs typeface="+mn-cs"/>
              </a:rPr>
              <a:t>系统</a:t>
            </a:r>
            <a:r>
              <a:rPr lang="zh-CN" altLang="en-US" sz="1200" kern="1200" dirty="0" smtClean="0">
                <a:solidFill>
                  <a:schemeClr val="tx1"/>
                </a:solidFill>
                <a:effectLst/>
                <a:latin typeface="+mn-lt"/>
                <a:ea typeface="+mn-ea"/>
                <a:cs typeface="+mn-cs"/>
              </a:rPr>
              <a:t>。</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6</a:t>
            </a:fld>
            <a:endParaRPr lang="en-US" dirty="0"/>
          </a:p>
        </p:txBody>
      </p:sp>
    </p:spTree>
    <p:extLst>
      <p:ext uri="{BB962C8B-B14F-4D97-AF65-F5344CB8AC3E}">
        <p14:creationId xmlns:p14="http://schemas.microsoft.com/office/powerpoint/2010/main" val="1844305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根据视觉</a:t>
            </a:r>
            <a:r>
              <a:rPr lang="en-US" altLang="zh-CN" dirty="0" smtClean="0"/>
              <a:t>SLAM</a:t>
            </a:r>
            <a:r>
              <a:rPr lang="zh-CN" altLang="en-US" dirty="0" smtClean="0"/>
              <a:t>技术的研究现状，结合本课题的应用背景，将视觉</a:t>
            </a:r>
            <a:r>
              <a:rPr lang="en-US" altLang="zh-CN" dirty="0" smtClean="0"/>
              <a:t>SLAM</a:t>
            </a:r>
            <a:r>
              <a:rPr lang="zh-CN" altLang="en-US" dirty="0" smtClean="0"/>
              <a:t>系统应用于无人机平台存在以下两点不足</a:t>
            </a:r>
            <a:r>
              <a:rPr lang="en-US" altLang="zh-CN" dirty="0" smtClean="0"/>
              <a:t>1</a:t>
            </a:r>
            <a:r>
              <a:rPr lang="zh-CN" altLang="en-US" dirty="0" smtClean="0"/>
              <a:t>）首先，由于无人机硬件条件存在诸多限制，。。。然而，视觉传感器提供的信息量过于丰富处理起来的计算量过大，导致 视觉</a:t>
            </a:r>
            <a:r>
              <a:rPr lang="en-US" altLang="zh-CN" dirty="0" smtClean="0"/>
              <a:t>SLAM</a:t>
            </a:r>
            <a:r>
              <a:rPr lang="zh-CN" altLang="en-US" dirty="0" smtClean="0"/>
              <a:t>系统在实际应用过程中实时性较差。</a:t>
            </a:r>
            <a:endParaRPr lang="en-US" altLang="zh-CN"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2</a:t>
            </a:r>
            <a:r>
              <a:rPr lang="zh-CN" altLang="en-US" dirty="0" smtClean="0"/>
              <a:t>）其次，随着无人机应用领域的扩大，其运动速度、运动模式、以及运动场景都更加复杂，在这些情况下，采用视觉</a:t>
            </a:r>
            <a:r>
              <a:rPr lang="en-US" altLang="zh-CN" dirty="0" smtClean="0"/>
              <a:t>SLAM</a:t>
            </a:r>
            <a:r>
              <a:rPr lang="zh-CN" altLang="en-US" dirty="0" smtClean="0"/>
              <a:t>技术完成定位跟踪出现频繁丢失、且估计的轨迹存在明显漂移的情况。其鲁棒性较差。</a:t>
            </a:r>
            <a:endParaRPr lang="en-US" altLang="zh-CN"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结合视觉</a:t>
            </a:r>
            <a:r>
              <a:rPr lang="en-US" altLang="zh-CN" dirty="0" smtClean="0"/>
              <a:t>SLAM</a:t>
            </a:r>
            <a:r>
              <a:rPr lang="zh-CN" altLang="en-US" dirty="0" smtClean="0"/>
              <a:t>技术实际应用于无人机平台存在的困难，本课题以。。。</a:t>
            </a:r>
            <a:endParaRPr lang="en-US" altLang="zh-CN" dirty="0" smtClean="0"/>
          </a:p>
        </p:txBody>
      </p:sp>
      <p:sp>
        <p:nvSpPr>
          <p:cNvPr id="4" name="灯片编号占位符 3"/>
          <p:cNvSpPr>
            <a:spLocks noGrp="1"/>
          </p:cNvSpPr>
          <p:nvPr>
            <p:ph type="sldNum" sz="quarter" idx="10"/>
          </p:nvPr>
        </p:nvSpPr>
        <p:spPr/>
        <p:txBody>
          <a:bodyPr/>
          <a:lstStyle/>
          <a:p>
            <a:fld id="{32EFB1B6-7DB8-42D5-AA29-1ED5493270AA}" type="slidenum">
              <a:rPr lang="en-US" smtClean="0"/>
              <a:pPr/>
              <a:t>7</a:t>
            </a:fld>
            <a:endParaRPr lang="en-US" dirty="0"/>
          </a:p>
        </p:txBody>
      </p:sp>
    </p:spTree>
    <p:extLst>
      <p:ext uri="{BB962C8B-B14F-4D97-AF65-F5344CB8AC3E}">
        <p14:creationId xmlns:p14="http://schemas.microsoft.com/office/powerpoint/2010/main" val="3933920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结合本课题以自主开发一套视觉</a:t>
            </a:r>
            <a:r>
              <a:rPr lang="en-US" altLang="zh-CN" dirty="0" smtClean="0"/>
              <a:t>SLAM</a:t>
            </a:r>
            <a:r>
              <a:rPr lang="zh-CN" altLang="en-US" dirty="0" smtClean="0"/>
              <a:t>系统为目的，展开了以下工作。</a:t>
            </a:r>
            <a:endParaRPr lang="zh-CN" altLang="en-US" dirty="0"/>
          </a:p>
        </p:txBody>
      </p:sp>
      <p:sp>
        <p:nvSpPr>
          <p:cNvPr id="4" name="灯片编号占位符 3"/>
          <p:cNvSpPr>
            <a:spLocks noGrp="1"/>
          </p:cNvSpPr>
          <p:nvPr>
            <p:ph type="sldNum" sz="quarter" idx="10"/>
          </p:nvPr>
        </p:nvSpPr>
        <p:spPr/>
        <p:txBody>
          <a:bodyPr/>
          <a:lstStyle/>
          <a:p>
            <a:fld id="{32EFB1B6-7DB8-42D5-AA29-1ED5493270AA}" type="slidenum">
              <a:rPr lang="en-US" smtClean="0"/>
              <a:pPr/>
              <a:t>8</a:t>
            </a:fld>
            <a:endParaRPr lang="en-US" dirty="0"/>
          </a:p>
        </p:txBody>
      </p:sp>
    </p:spTree>
    <p:extLst>
      <p:ext uri="{BB962C8B-B14F-4D97-AF65-F5344CB8AC3E}">
        <p14:creationId xmlns:p14="http://schemas.microsoft.com/office/powerpoint/2010/main" val="1294050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800" dirty="0" smtClean="0"/>
              <a:t>SLAM</a:t>
            </a:r>
            <a:r>
              <a:rPr lang="zh-CN" altLang="en-US" sz="800" dirty="0" smtClean="0"/>
              <a:t>问题的目标是在一个未知的环境中实时重建运动场景的三维结构并同时对机器人自身进行定位</a:t>
            </a:r>
            <a:r>
              <a:rPr lang="en-US" altLang="zh-CN" sz="800" dirty="0" smtClean="0"/>
              <a:t>.</a:t>
            </a:r>
            <a:r>
              <a:rPr lang="zh-CN" altLang="en-US" sz="800" dirty="0" smtClean="0"/>
              <a:t>通过对自身位置的估计值进行位姿预测，并通过传感器观测信息对预测值进行更新。根据观测量</a:t>
            </a:r>
            <a:r>
              <a:rPr lang="en-US" altLang="zh-CN" sz="800" dirty="0" smtClean="0"/>
              <a:t>z</a:t>
            </a:r>
            <a:r>
              <a:rPr lang="zh-CN" altLang="en-US" sz="800" dirty="0" smtClean="0"/>
              <a:t>整个控制过程的输入量</a:t>
            </a:r>
            <a:r>
              <a:rPr lang="en-US" altLang="zh-CN" sz="800" dirty="0" smtClean="0"/>
              <a:t>u</a:t>
            </a:r>
            <a:r>
              <a:rPr lang="zh-CN" altLang="en-US" sz="800" dirty="0" smtClean="0"/>
              <a:t>和初始位姿估计出观测地图点的位置</a:t>
            </a:r>
            <a:r>
              <a:rPr lang="en-US" altLang="zh-CN" sz="800" dirty="0" smtClean="0"/>
              <a:t>m</a:t>
            </a:r>
            <a:r>
              <a:rPr lang="zh-CN" altLang="en-US" sz="800" dirty="0" smtClean="0"/>
              <a:t>以及机器人在整个运动过程中的位置。</a:t>
            </a:r>
            <a:endParaRPr lang="zh-CN" altLang="en-US" sz="800" dirty="0"/>
          </a:p>
        </p:txBody>
      </p:sp>
      <p:sp>
        <p:nvSpPr>
          <p:cNvPr id="4" name="灯片编号占位符 3"/>
          <p:cNvSpPr>
            <a:spLocks noGrp="1"/>
          </p:cNvSpPr>
          <p:nvPr>
            <p:ph type="sldNum" sz="quarter" idx="10"/>
          </p:nvPr>
        </p:nvSpPr>
        <p:spPr/>
        <p:txBody>
          <a:bodyPr/>
          <a:lstStyle/>
          <a:p>
            <a:fld id="{32EFB1B6-7DB8-42D5-AA29-1ED5493270AA}" type="slidenum">
              <a:rPr lang="en-US" smtClean="0"/>
              <a:pPr/>
              <a:t>9</a:t>
            </a:fld>
            <a:endParaRPr lang="en-US" dirty="0"/>
          </a:p>
        </p:txBody>
      </p:sp>
    </p:spTree>
    <p:extLst>
      <p:ext uri="{BB962C8B-B14F-4D97-AF65-F5344CB8AC3E}">
        <p14:creationId xmlns:p14="http://schemas.microsoft.com/office/powerpoint/2010/main" val="242721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3" name="Rectangle 22"/>
          <p:cNvSpPr/>
          <p:nvPr/>
        </p:nvSpPr>
        <p:spPr>
          <a:xfrm flipV="1">
            <a:off x="5861031" y="3810001"/>
            <a:ext cx="4044971"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861051" y="3897010"/>
            <a:ext cx="404495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861051" y="4115167"/>
            <a:ext cx="404495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861050" y="4164403"/>
            <a:ext cx="212979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861050" y="4199572"/>
            <a:ext cx="212979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861050" y="3962400"/>
            <a:ext cx="331851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991216" y="4060983"/>
            <a:ext cx="173355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906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 y="3675528"/>
            <a:ext cx="9906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948555" y="3643090"/>
            <a:ext cx="2957446"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906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95300" y="2401888"/>
            <a:ext cx="9163050" cy="1470025"/>
          </a:xfrm>
        </p:spPr>
        <p:txBody>
          <a:bodyPr anchor="b"/>
          <a:lstStyle>
            <a:lvl1pPr>
              <a:defRPr sz="4400">
                <a:solidFill>
                  <a:schemeClr val="bg1"/>
                </a:solidFill>
              </a:defRPr>
            </a:lvl1pPr>
          </a:lstStyle>
          <a:p>
            <a:r>
              <a:rPr kumimoji="0" lang="zh-CN" altLang="en-US" smtClean="0"/>
              <a:t>单击此处编辑母版标题样式</a:t>
            </a:r>
            <a:endParaRPr kumimoji="0" lang="en-US"/>
          </a:p>
        </p:txBody>
      </p:sp>
      <p:sp>
        <p:nvSpPr>
          <p:cNvPr id="9" name="Subtitle 8"/>
          <p:cNvSpPr>
            <a:spLocks noGrp="1"/>
          </p:cNvSpPr>
          <p:nvPr>
            <p:ph type="subTitle" idx="1"/>
          </p:nvPr>
        </p:nvSpPr>
        <p:spPr>
          <a:xfrm>
            <a:off x="495300" y="3899938"/>
            <a:ext cx="536575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smtClean="0"/>
              <a:t>单击此处编辑母版副标题样式</a:t>
            </a:r>
            <a:endParaRPr kumimoji="0" lang="en-US"/>
          </a:p>
        </p:txBody>
      </p:sp>
      <p:sp>
        <p:nvSpPr>
          <p:cNvPr id="28" name="Date Placeholder 27"/>
          <p:cNvSpPr>
            <a:spLocks noGrp="1"/>
          </p:cNvSpPr>
          <p:nvPr>
            <p:ph type="dt" sz="half" idx="10"/>
          </p:nvPr>
        </p:nvSpPr>
        <p:spPr>
          <a:xfrm>
            <a:off x="7264400" y="4206240"/>
            <a:ext cx="1040130" cy="457200"/>
          </a:xfrm>
        </p:spPr>
        <p:txBody>
          <a:bodyPr/>
          <a:lstStyle/>
          <a:p>
            <a:endParaRPr lang="en-US"/>
          </a:p>
        </p:txBody>
      </p:sp>
      <p:sp>
        <p:nvSpPr>
          <p:cNvPr id="17" name="Footer Placeholder 16"/>
          <p:cNvSpPr>
            <a:spLocks noGrp="1"/>
          </p:cNvSpPr>
          <p:nvPr>
            <p:ph type="ftr" sz="quarter" idx="11"/>
          </p:nvPr>
        </p:nvSpPr>
        <p:spPr>
          <a:xfrm>
            <a:off x="5861050" y="4205288"/>
            <a:ext cx="1403350" cy="457200"/>
          </a:xfrm>
        </p:spPr>
        <p:txBody>
          <a:bodyPr/>
          <a:lstStyle/>
          <a:p>
            <a:r>
              <a:rPr kumimoji="0" lang="zh-CN" altLang="en-US" smtClean="0"/>
              <a:t>清华大学博士生开题报告</a:t>
            </a:r>
            <a:endParaRPr kumimoji="0" lang="en-US" dirty="0"/>
          </a:p>
        </p:txBody>
      </p:sp>
      <p:sp>
        <p:nvSpPr>
          <p:cNvPr id="29" name="Slide Number Placeholder 28"/>
          <p:cNvSpPr>
            <a:spLocks noGrp="1"/>
          </p:cNvSpPr>
          <p:nvPr>
            <p:ph type="sldNum" sz="quarter" idx="12"/>
          </p:nvPr>
        </p:nvSpPr>
        <p:spPr>
          <a:xfrm>
            <a:off x="9013429" y="1136"/>
            <a:ext cx="810021" cy="365760"/>
          </a:xfrm>
        </p:spPr>
        <p:txBody>
          <a:bodyPr/>
          <a:lstStyle>
            <a:lvl1pPr algn="r">
              <a:defRPr sz="1800">
                <a:solidFill>
                  <a:schemeClr val="bg1"/>
                </a:solidFill>
              </a:defRPr>
            </a:lvl1pPr>
          </a:lstStyle>
          <a:p>
            <a:pPr algn="r" eaLnBrk="1" latinLnBrk="0" hangingPunct="1"/>
            <a:fld id="{96652B35-718D-4E28-AFEB-B694A3B357E8}" type="slidenum">
              <a:rPr kumimoji="0" lang="en-US" smtClean="0"/>
              <a:pPr algn="r" eaLnBrk="1" latinLnBrk="0" hangingPunct="1"/>
              <a:t>‹#›</a:t>
            </a:fld>
            <a:endParaRPr kumimoji="0" lang="en-US" sz="18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zh-CN" altLang="en-US" smtClean="0"/>
              <a:t>单击此处编辑母版标题样式</a:t>
            </a:r>
            <a:endParaRPr kumimoji="0" lang="en-US"/>
          </a:p>
        </p:txBody>
      </p:sp>
      <p:sp>
        <p:nvSpPr>
          <p:cNvPr id="3" name="Vertical Text Placeholder 2"/>
          <p:cNvSpPr>
            <a:spLocks noGrp="1"/>
          </p:cNvSpPr>
          <p:nvPr>
            <p:ph type="body" orient="vert" idx="1"/>
          </p:nvPr>
        </p:nvSpPr>
        <p:spPr/>
        <p:txBody>
          <a:bodyPr vert="eaVert"/>
          <a:lstStyle>
            <a:lvl4pPr>
              <a:defRPr>
                <a:solidFill>
                  <a:schemeClr val="accent2">
                    <a:lumMod val="75000"/>
                  </a:schemeClr>
                </a:solidFill>
              </a:defRPr>
            </a:lvl4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zh-CN" altLang="en-US" smtClean="0"/>
              <a:t>清华大学博士生开题报告</a:t>
            </a:r>
            <a:endParaRPr lang="en-US" dirty="0"/>
          </a:p>
        </p:txBody>
      </p:sp>
      <p:sp>
        <p:nvSpPr>
          <p:cNvPr id="6" name="Slide Number Placeholder 5"/>
          <p:cNvSpPr>
            <a:spLocks noGrp="1"/>
          </p:cNvSpPr>
          <p:nvPr>
            <p:ph type="sldNum" sz="quarter" idx="12"/>
          </p:nvPr>
        </p:nvSpPr>
        <p:spPr/>
        <p:txBody>
          <a:bodyPr/>
          <a:lstStyle/>
          <a:p>
            <a:fld id="{0FF58636-3AE3-4695-9EA9-A56A8CE96490}"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46950" y="1143000"/>
            <a:ext cx="2063750" cy="5486400"/>
          </a:xfrm>
        </p:spPr>
        <p:txBody>
          <a:bodyPr vert="eaVert"/>
          <a:lstStyle/>
          <a:p>
            <a:r>
              <a:rPr kumimoji="0" lang="zh-CN" altLang="en-US" smtClean="0"/>
              <a:t>单击此处编辑母版标题样式</a:t>
            </a:r>
            <a:endParaRPr kumimoji="0" lang="en-US"/>
          </a:p>
        </p:txBody>
      </p:sp>
      <p:sp>
        <p:nvSpPr>
          <p:cNvPr id="3" name="Vertical Text Placeholder 2"/>
          <p:cNvSpPr>
            <a:spLocks noGrp="1"/>
          </p:cNvSpPr>
          <p:nvPr>
            <p:ph type="body" orient="vert" idx="1"/>
          </p:nvPr>
        </p:nvSpPr>
        <p:spPr>
          <a:xfrm>
            <a:off x="495300" y="1143000"/>
            <a:ext cx="6769100" cy="5486400"/>
          </a:xfrm>
        </p:spPr>
        <p:txBody>
          <a:bodyPr vert="eaVert"/>
          <a:lstStyle>
            <a:lvl3pPr>
              <a:defRPr>
                <a:solidFill>
                  <a:schemeClr val="accent1">
                    <a:lumMod val="75000"/>
                  </a:schemeClr>
                </a:solidFill>
              </a:defRPr>
            </a:lvl3pPr>
            <a:lvl4pPr>
              <a:defRPr>
                <a:solidFill>
                  <a:schemeClr val="accent2">
                    <a:lumMod val="75000"/>
                  </a:schemeClr>
                </a:solidFill>
              </a:defRPr>
            </a:lvl4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zh-CN" altLang="en-US" smtClean="0"/>
              <a:t>清华大学博士生开题报告</a:t>
            </a:r>
            <a:endParaRPr lang="en-US" dirty="0"/>
          </a:p>
        </p:txBody>
      </p:sp>
      <p:sp>
        <p:nvSpPr>
          <p:cNvPr id="6" name="Slide Number Placeholder 5"/>
          <p:cNvSpPr>
            <a:spLocks noGrp="1"/>
          </p:cNvSpPr>
          <p:nvPr>
            <p:ph type="sldNum" sz="quarter" idx="12"/>
          </p:nvPr>
        </p:nvSpPr>
        <p:spPr/>
        <p:txBody>
          <a:bodyPr/>
          <a:lstStyle/>
          <a:p>
            <a:fld id="{0FF58636-3AE3-4695-9EA9-A56A8CE96490}"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30200" y="5257800"/>
            <a:ext cx="6521450" cy="677108"/>
          </a:xfrm>
          <a:effectLst>
            <a:outerShdw blurRad="50800" dist="38100" dir="2700000" algn="tl" rotWithShape="0">
              <a:prstClr val="black">
                <a:alpha val="40000"/>
              </a:prstClr>
            </a:outerShdw>
          </a:effectLst>
        </p:spPr>
        <p:txBody>
          <a:bodyPr lIns="91440" tIns="45720" rIns="91440" bIns="45720" anchor="b" anchorCtr="0">
            <a:noAutofit/>
          </a:bodyPr>
          <a:lstStyle>
            <a:lvl1pPr algn="l">
              <a:defRPr sz="3600" b="1">
                <a:solidFill>
                  <a:schemeClr val="accent2">
                    <a:lumMod val="60000"/>
                    <a:lumOff val="40000"/>
                  </a:schemeClr>
                </a:solidFill>
                <a:latin typeface="+mj-l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330200" y="5953570"/>
            <a:ext cx="6521450" cy="542544"/>
          </a:xfrm>
          <a:effectLst/>
        </p:spPr>
        <p:txBody>
          <a:bodyPr lIns="91440" tIns="45720" rIns="91440" bIns="45720">
            <a:normAutofit/>
          </a:bodyPr>
          <a:lstStyle>
            <a:lvl1pPr marL="0" indent="0" algn="l">
              <a:buNone/>
              <a:defRPr sz="28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10" name="Text Placeholder 9"/>
          <p:cNvSpPr>
            <a:spLocks noGrp="1"/>
          </p:cNvSpPr>
          <p:nvPr>
            <p:ph type="body" sz="quarter" idx="10"/>
          </p:nvPr>
        </p:nvSpPr>
        <p:spPr>
          <a:xfrm>
            <a:off x="330200" y="3581401"/>
            <a:ext cx="6438900" cy="307777"/>
          </a:xfrm>
        </p:spPr>
        <p:txBody>
          <a:bodyPr wrap="square" anchor="ctr" anchorCtr="0">
            <a:spAutoFit/>
          </a:bodyPr>
          <a:lstStyle>
            <a:lvl1pPr>
              <a:buNone/>
              <a:defRPr sz="1400">
                <a:solidFill>
                  <a:schemeClr val="accent2">
                    <a:lumMod val="20000"/>
                    <a:lumOff val="80000"/>
                  </a:schemeClr>
                </a:solidFill>
              </a:defRPr>
            </a:lvl1pPr>
          </a:lstStyle>
          <a:p>
            <a:pPr lvl="0"/>
            <a:r>
              <a:rPr lang="zh-CN" altLang="en-US" smtClean="0"/>
              <a:t>单击此处编辑母版文本样式</a:t>
            </a:r>
          </a:p>
        </p:txBody>
      </p:sp>
      <p:sp>
        <p:nvSpPr>
          <p:cNvPr id="12" name="Text Placeholder 9"/>
          <p:cNvSpPr>
            <a:spLocks noGrp="1"/>
          </p:cNvSpPr>
          <p:nvPr>
            <p:ph type="body" sz="quarter" idx="11"/>
          </p:nvPr>
        </p:nvSpPr>
        <p:spPr>
          <a:xfrm>
            <a:off x="330200" y="3886201"/>
            <a:ext cx="6438900" cy="307777"/>
          </a:xfrm>
        </p:spPr>
        <p:txBody>
          <a:bodyPr wrap="square" anchor="ctr" anchorCtr="0">
            <a:spAutoFit/>
          </a:bodyPr>
          <a:lstStyle>
            <a:lvl1pPr>
              <a:buNone/>
              <a:defRPr sz="1400">
                <a:solidFill>
                  <a:schemeClr val="accent2">
                    <a:lumMod val="20000"/>
                    <a:lumOff val="80000"/>
                  </a:schemeClr>
                </a:solidFill>
              </a:defRPr>
            </a:lvl1pPr>
          </a:lstStyle>
          <a:p>
            <a:pPr lvl="0"/>
            <a:r>
              <a:rPr lang="zh-CN" altLang="en-US" smtClean="0"/>
              <a:t>单击此处编辑母版文本样式</a:t>
            </a:r>
          </a:p>
        </p:txBody>
      </p:sp>
      <p:sp>
        <p:nvSpPr>
          <p:cNvPr id="13" name="Text Placeholder 9"/>
          <p:cNvSpPr>
            <a:spLocks noGrp="1"/>
          </p:cNvSpPr>
          <p:nvPr>
            <p:ph type="body" sz="quarter" idx="12"/>
          </p:nvPr>
        </p:nvSpPr>
        <p:spPr>
          <a:xfrm>
            <a:off x="330200" y="4188024"/>
            <a:ext cx="6438900" cy="307777"/>
          </a:xfrm>
        </p:spPr>
        <p:txBody>
          <a:bodyPr wrap="square" anchor="ctr" anchorCtr="0">
            <a:spAutoFit/>
          </a:bodyPr>
          <a:lstStyle>
            <a:lvl1pPr>
              <a:buNone/>
              <a:defRPr sz="1400">
                <a:solidFill>
                  <a:schemeClr val="accent2">
                    <a:lumMod val="20000"/>
                    <a:lumOff val="80000"/>
                  </a:schemeClr>
                </a:solidFill>
              </a:defRPr>
            </a:lvl1pPr>
          </a:lstStyle>
          <a:p>
            <a:pPr lvl="0"/>
            <a:r>
              <a:rPr lang="zh-CN" altLang="en-US" smtClean="0"/>
              <a:t>单击此处编辑母版文本样式</a:t>
            </a:r>
          </a:p>
        </p:txBody>
      </p:sp>
      <p:sp>
        <p:nvSpPr>
          <p:cNvPr id="14" name="Text Placeholder 9"/>
          <p:cNvSpPr>
            <a:spLocks noGrp="1"/>
          </p:cNvSpPr>
          <p:nvPr>
            <p:ph type="body" sz="quarter" idx="13"/>
          </p:nvPr>
        </p:nvSpPr>
        <p:spPr>
          <a:xfrm>
            <a:off x="330200" y="4492824"/>
            <a:ext cx="6438900" cy="307777"/>
          </a:xfrm>
        </p:spPr>
        <p:txBody>
          <a:bodyPr wrap="square" anchor="ctr" anchorCtr="0">
            <a:spAutoFit/>
          </a:bodyPr>
          <a:lstStyle>
            <a:lvl1pPr>
              <a:buNone/>
              <a:defRPr sz="1400">
                <a:solidFill>
                  <a:schemeClr val="accent2">
                    <a:lumMod val="20000"/>
                    <a:lumOff val="80000"/>
                  </a:schemeClr>
                </a:solidFill>
              </a:defRPr>
            </a:lvl1pPr>
          </a:lstStyle>
          <a:p>
            <a:pPr lvl="0"/>
            <a:r>
              <a:rPr lang="zh-CN" altLang="en-US" smtClean="0"/>
              <a:t>单击此处编辑母版文本样式</a:t>
            </a:r>
          </a:p>
        </p:txBody>
      </p:sp>
      <p:sp>
        <p:nvSpPr>
          <p:cNvPr id="24" name="Picture Placeholder 18"/>
          <p:cNvSpPr>
            <a:spLocks noGrp="1" noChangeAspect="1"/>
          </p:cNvSpPr>
          <p:nvPr>
            <p:ph type="pic" sz="quarter" idx="14"/>
          </p:nvPr>
        </p:nvSpPr>
        <p:spPr>
          <a:xfrm>
            <a:off x="7346950" y="304800"/>
            <a:ext cx="2228850" cy="1371600"/>
          </a:xfrm>
          <a:prstGeom prst="roundRect">
            <a:avLst/>
          </a:prstGeom>
          <a:noFill/>
          <a:ln w="19050" cap="flat">
            <a:solidFill>
              <a:schemeClr val="bg1"/>
            </a:solidFill>
            <a:round/>
            <a:headEnd/>
            <a:tailEnd/>
          </a:ln>
          <a:effectLst>
            <a:outerShdw blurRad="63500" sx="102000" sy="102000" algn="ctr" rotWithShape="0">
              <a:prstClr val="black">
                <a:alpha val="40000"/>
              </a:prstClr>
            </a:outerShdw>
          </a:effectLst>
        </p:spPr>
        <p:txBody>
          <a:bodyPr>
            <a:normAutofit/>
          </a:bodyPr>
          <a:lstStyle>
            <a:lvl1pPr>
              <a:defRPr sz="1400"/>
            </a:lvl1pPr>
          </a:lstStyle>
          <a:p>
            <a:r>
              <a:rPr lang="zh-CN" altLang="en-US" smtClean="0"/>
              <a:t>单击图标添加图片</a:t>
            </a:r>
            <a:endParaRPr lang="en-US" dirty="0"/>
          </a:p>
        </p:txBody>
      </p:sp>
      <p:sp>
        <p:nvSpPr>
          <p:cNvPr id="25" name="Picture Placeholder 18"/>
          <p:cNvSpPr>
            <a:spLocks noGrp="1" noChangeAspect="1"/>
          </p:cNvSpPr>
          <p:nvPr>
            <p:ph type="pic" sz="quarter" idx="15"/>
          </p:nvPr>
        </p:nvSpPr>
        <p:spPr>
          <a:xfrm>
            <a:off x="7346950" y="1938528"/>
            <a:ext cx="2228850" cy="1371600"/>
          </a:xfrm>
          <a:prstGeom prst="roundRect">
            <a:avLst/>
          </a:prstGeom>
          <a:noFill/>
          <a:ln w="19050" cap="flat">
            <a:solidFill>
              <a:schemeClr val="bg1"/>
            </a:solidFill>
            <a:round/>
            <a:headEnd/>
            <a:tailEnd/>
          </a:ln>
          <a:effectLst>
            <a:outerShdw blurRad="63500" sx="102000" sy="102000" algn="ctr" rotWithShape="0">
              <a:prstClr val="black">
                <a:alpha val="40000"/>
              </a:prstClr>
            </a:outerShdw>
          </a:effectLst>
        </p:spPr>
        <p:txBody>
          <a:bodyPr>
            <a:normAutofit/>
          </a:bodyPr>
          <a:lstStyle>
            <a:lvl1pPr>
              <a:defRPr sz="1400"/>
            </a:lvl1pPr>
          </a:lstStyle>
          <a:p>
            <a:r>
              <a:rPr lang="zh-CN" altLang="en-US" smtClean="0"/>
              <a:t>单击图标添加图片</a:t>
            </a:r>
            <a:endParaRPr lang="en-US" dirty="0"/>
          </a:p>
        </p:txBody>
      </p:sp>
      <p:sp>
        <p:nvSpPr>
          <p:cNvPr id="26" name="Picture Placeholder 18"/>
          <p:cNvSpPr>
            <a:spLocks noGrp="1" noChangeAspect="1"/>
          </p:cNvSpPr>
          <p:nvPr>
            <p:ph type="pic" sz="quarter" idx="16"/>
          </p:nvPr>
        </p:nvSpPr>
        <p:spPr>
          <a:xfrm>
            <a:off x="7346950" y="3557016"/>
            <a:ext cx="2228850" cy="1371600"/>
          </a:xfrm>
          <a:prstGeom prst="roundRect">
            <a:avLst/>
          </a:prstGeom>
          <a:noFill/>
          <a:ln w="19050" cap="flat">
            <a:solidFill>
              <a:schemeClr val="bg1"/>
            </a:solidFill>
            <a:round/>
            <a:headEnd/>
            <a:tailEnd/>
          </a:ln>
          <a:effectLst>
            <a:outerShdw blurRad="63500" sx="102000" sy="102000" algn="ctr" rotWithShape="0">
              <a:prstClr val="black">
                <a:alpha val="40000"/>
              </a:prstClr>
            </a:outerShdw>
          </a:effectLst>
        </p:spPr>
        <p:txBody>
          <a:bodyPr>
            <a:normAutofit/>
          </a:bodyPr>
          <a:lstStyle>
            <a:lvl1pPr>
              <a:defRPr sz="1400"/>
            </a:lvl1pPr>
          </a:lstStyle>
          <a:p>
            <a:r>
              <a:rPr lang="zh-CN" altLang="en-US" smtClean="0"/>
              <a:t>单击图标添加图片</a:t>
            </a:r>
            <a:endParaRPr lang="en-US" dirty="0"/>
          </a:p>
        </p:txBody>
      </p:sp>
      <p:sp>
        <p:nvSpPr>
          <p:cNvPr id="27" name="Picture Placeholder 18"/>
          <p:cNvSpPr>
            <a:spLocks noGrp="1" noChangeAspect="1"/>
          </p:cNvSpPr>
          <p:nvPr>
            <p:ph type="pic" sz="quarter" idx="17"/>
          </p:nvPr>
        </p:nvSpPr>
        <p:spPr>
          <a:xfrm>
            <a:off x="7346950" y="5181600"/>
            <a:ext cx="2228850" cy="1371600"/>
          </a:xfrm>
          <a:prstGeom prst="roundRect">
            <a:avLst/>
          </a:prstGeom>
          <a:noFill/>
          <a:ln w="19050" cap="flat">
            <a:solidFill>
              <a:schemeClr val="bg1"/>
            </a:solidFill>
            <a:round/>
            <a:headEnd/>
            <a:tailEnd/>
          </a:ln>
          <a:effectLst>
            <a:outerShdw blurRad="63500" sx="102000" sy="102000" algn="ctr" rotWithShape="0">
              <a:prstClr val="black">
                <a:alpha val="40000"/>
              </a:prstClr>
            </a:outerShdw>
          </a:effectLst>
        </p:spPr>
        <p:txBody>
          <a:bodyPr>
            <a:normAutofit/>
          </a:bodyPr>
          <a:lstStyle>
            <a:lvl1pPr algn="l">
              <a:defRPr sz="1400"/>
            </a:lvl1pPr>
          </a:lstStyle>
          <a:p>
            <a:r>
              <a:rPr lang="zh-CN" altLang="en-US" smtClean="0"/>
              <a:t>单击图标添加图片</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47650" y="1371600"/>
            <a:ext cx="8172450" cy="50292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itle 1"/>
          <p:cNvSpPr>
            <a:spLocks noGrp="1"/>
          </p:cNvSpPr>
          <p:nvPr>
            <p:ph type="title"/>
          </p:nvPr>
        </p:nvSpPr>
        <p:spPr>
          <a:xfrm>
            <a:off x="165100" y="114299"/>
            <a:ext cx="7099300" cy="704088"/>
          </a:xfrm>
          <a:prstGeom prst="roundRect">
            <a:avLst>
              <a:gd name="adj" fmla="val 10174"/>
            </a:avLst>
          </a:prstGeom>
          <a:solidFill>
            <a:schemeClr val="bg1"/>
          </a:solidFill>
          <a:ln w="19050">
            <a:noFill/>
          </a:ln>
          <a:effectLst/>
        </p:spPr>
        <p:style>
          <a:lnRef idx="3">
            <a:schemeClr val="lt1"/>
          </a:lnRef>
          <a:fillRef idx="1">
            <a:schemeClr val="accent3"/>
          </a:fillRef>
          <a:effectRef idx="1">
            <a:schemeClr val="accent3"/>
          </a:effectRef>
          <a:fontRef idx="none"/>
        </p:style>
        <p:txBody>
          <a:bodyPr wrap="square" tIns="45720" bIns="45720" anchor="ctr" anchorCtr="0">
            <a:normAutofit/>
          </a:bodyPr>
          <a:lstStyle>
            <a:lvl1pPr>
              <a:defRPr b="1">
                <a:solidFill>
                  <a:schemeClr val="tx1"/>
                </a:solidFill>
              </a:defRPr>
            </a:lvl1pPr>
          </a:lstStyle>
          <a:p>
            <a:r>
              <a:rPr lang="zh-CN" altLang="en-US" smtClean="0"/>
              <a:t>单击此处编辑母版标题样式</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2">
                    <a:lumMod val="60000"/>
                    <a:lumOff val="40000"/>
                  </a:schemeClr>
                </a:solidFill>
              </a:defRPr>
            </a:lvl1pPr>
          </a:lstStyle>
          <a:p>
            <a:r>
              <a:rPr kumimoji="0" lang="zh-CN" altLang="en-US" smtClean="0"/>
              <a:t>单击此处编辑母版标题样式</a:t>
            </a:r>
            <a:endParaRPr kumimoji="0" lang="en-US" dirty="0"/>
          </a:p>
        </p:txBody>
      </p:sp>
      <p:sp>
        <p:nvSpPr>
          <p:cNvPr id="3" name="Content Placeholder 2"/>
          <p:cNvSpPr>
            <a:spLocks noGrp="1"/>
          </p:cNvSpPr>
          <p:nvPr>
            <p:ph idx="1"/>
          </p:nvPr>
        </p:nvSpPr>
        <p:spPr/>
        <p:txBody>
          <a:bodyPr/>
          <a:lstStyle>
            <a:lvl3pPr>
              <a:defRPr>
                <a:solidFill>
                  <a:schemeClr val="accent1">
                    <a:lumMod val="75000"/>
                  </a:schemeClr>
                </a:solidFill>
              </a:defRPr>
            </a:lvl3pPr>
            <a:lvl4pPr>
              <a:defRPr>
                <a:solidFill>
                  <a:schemeClr val="accent2">
                    <a:lumMod val="75000"/>
                  </a:schemeClr>
                </a:solidFill>
              </a:defRPr>
            </a:lvl4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kumimoji="0" lang="zh-CN" altLang="en-US" smtClean="0"/>
              <a:t>清华大学博士生开题报告</a:t>
            </a:r>
            <a:endParaRPr kumimoji="0" lang="en-US"/>
          </a:p>
        </p:txBody>
      </p:sp>
      <p:sp>
        <p:nvSpPr>
          <p:cNvPr id="6" name="Slide Number Placeholder 5"/>
          <p:cNvSpPr>
            <a:spLocks noGrp="1"/>
          </p:cNvSpPr>
          <p:nvPr>
            <p:ph type="sldNum" sz="quarter" idx="12"/>
          </p:nvPr>
        </p:nvSpPr>
        <p:spPr/>
        <p:txBody>
          <a:bodyPr/>
          <a:lstStyle/>
          <a:p>
            <a:fld id="{96652B35-718D-4E28-AFEB-B694A3B357E8}" type="slidenum">
              <a:rPr kumimoji="0" lang="en-US" smtClean="0"/>
              <a:pPr/>
              <a:t>‹#›</a:t>
            </a:fld>
            <a:endParaRPr kumimoji="0" lang="en-US"/>
          </a:p>
        </p:txBody>
      </p:sp>
      <p:sp>
        <p:nvSpPr>
          <p:cNvPr id="12" name="Picture Placeholder 11"/>
          <p:cNvSpPr>
            <a:spLocks noGrp="1" noChangeAspect="1"/>
          </p:cNvSpPr>
          <p:nvPr>
            <p:ph type="pic" sz="quarter" idx="13"/>
          </p:nvPr>
        </p:nvSpPr>
        <p:spPr>
          <a:xfrm>
            <a:off x="7399782" y="137160"/>
            <a:ext cx="1139190" cy="685800"/>
          </a:xfrm>
          <a:prstGeom prst="roundRect">
            <a:avLst/>
          </a:prstGeom>
          <a:ln w="19050">
            <a:solidFill>
              <a:schemeClr val="bg1"/>
            </a:solidFill>
          </a:ln>
          <a:effectLst>
            <a:outerShdw blurRad="63500" sx="102000" sy="102000" algn="ctr" rotWithShape="0">
              <a:srgbClr val="000000">
                <a:alpha val="40000"/>
              </a:srgbClr>
            </a:outerShdw>
          </a:effectLst>
        </p:spPr>
        <p:txBody>
          <a:bodyPr>
            <a:normAutofit/>
          </a:bodyPr>
          <a:lstStyle>
            <a:lvl1pPr>
              <a:defRPr sz="1000"/>
            </a:lvl1pPr>
          </a:lstStyle>
          <a:p>
            <a:r>
              <a:rPr lang="zh-CN" altLang="en-US" smtClean="0"/>
              <a:t>单击图标添加图片</a:t>
            </a:r>
            <a:endParaRPr lang="en-US"/>
          </a:p>
        </p:txBody>
      </p:sp>
      <p:sp>
        <p:nvSpPr>
          <p:cNvPr id="13" name="Picture Placeholder 11"/>
          <p:cNvSpPr>
            <a:spLocks noGrp="1" noChangeAspect="1"/>
          </p:cNvSpPr>
          <p:nvPr>
            <p:ph type="pic" sz="quarter" idx="14"/>
          </p:nvPr>
        </p:nvSpPr>
        <p:spPr>
          <a:xfrm>
            <a:off x="8657487" y="137160"/>
            <a:ext cx="1139190" cy="685800"/>
          </a:xfrm>
          <a:prstGeom prst="roundRect">
            <a:avLst/>
          </a:prstGeom>
          <a:ln w="19050">
            <a:solidFill>
              <a:schemeClr val="bg1"/>
            </a:solidFill>
          </a:ln>
          <a:effectLst>
            <a:outerShdw blurRad="63500" sx="102000" sy="102000" algn="ctr" rotWithShape="0">
              <a:srgbClr val="000000">
                <a:alpha val="40000"/>
              </a:srgbClr>
            </a:outerShdw>
          </a:effectLst>
        </p:spPr>
        <p:txBody>
          <a:bodyPr>
            <a:normAutofit/>
          </a:bodyPr>
          <a:lstStyle>
            <a:lvl1pPr>
              <a:defRPr sz="1000"/>
            </a:lvl1pPr>
          </a:lstStyle>
          <a:p>
            <a:r>
              <a:rPr lang="zh-CN" altLang="en-US" smtClean="0"/>
              <a:t>单击图标添加图片</a:t>
            </a:r>
            <a:endParaRPr lang="en-US"/>
          </a:p>
        </p:txBody>
      </p:sp>
      <p:sp>
        <p:nvSpPr>
          <p:cNvPr id="14" name="Picture Placeholder 11"/>
          <p:cNvSpPr>
            <a:spLocks noGrp="1" noChangeAspect="1"/>
          </p:cNvSpPr>
          <p:nvPr>
            <p:ph type="pic" sz="quarter" idx="15"/>
          </p:nvPr>
        </p:nvSpPr>
        <p:spPr>
          <a:xfrm>
            <a:off x="8657844" y="914400"/>
            <a:ext cx="1139190" cy="685800"/>
          </a:xfrm>
          <a:prstGeom prst="roundRect">
            <a:avLst/>
          </a:prstGeom>
          <a:ln w="19050">
            <a:solidFill>
              <a:schemeClr val="bg1"/>
            </a:solidFill>
          </a:ln>
          <a:effectLst>
            <a:outerShdw blurRad="63500" sx="102000" sy="102000" algn="ctr" rotWithShape="0">
              <a:srgbClr val="000000">
                <a:alpha val="40000"/>
              </a:srgbClr>
            </a:outerShdw>
          </a:effectLst>
        </p:spPr>
        <p:txBody>
          <a:bodyPr>
            <a:normAutofit/>
          </a:bodyPr>
          <a:lstStyle>
            <a:lvl1pPr>
              <a:defRPr sz="1000"/>
            </a:lvl1pPr>
          </a:lstStyle>
          <a:p>
            <a:r>
              <a:rPr lang="zh-CN" altLang="en-US" smtClean="0"/>
              <a:t>单击图标添加图片</a:t>
            </a:r>
            <a:endParaRPr lang="en-US"/>
          </a:p>
        </p:txBody>
      </p:sp>
      <p:sp>
        <p:nvSpPr>
          <p:cNvPr id="15" name="Picture Placeholder 11"/>
          <p:cNvSpPr>
            <a:spLocks noGrp="1" noChangeAspect="1"/>
          </p:cNvSpPr>
          <p:nvPr>
            <p:ph type="pic" sz="quarter" idx="16"/>
          </p:nvPr>
        </p:nvSpPr>
        <p:spPr>
          <a:xfrm>
            <a:off x="8657844" y="1719072"/>
            <a:ext cx="1139190" cy="685800"/>
          </a:xfrm>
          <a:prstGeom prst="roundRect">
            <a:avLst/>
          </a:prstGeom>
          <a:ln w="19050">
            <a:solidFill>
              <a:schemeClr val="bg1"/>
            </a:solidFill>
          </a:ln>
          <a:effectLst>
            <a:outerShdw blurRad="63500" sx="102000" sy="102000" algn="ctr" rotWithShape="0">
              <a:srgbClr val="000000">
                <a:alpha val="40000"/>
              </a:srgbClr>
            </a:outerShdw>
          </a:effectLst>
        </p:spPr>
        <p:txBody>
          <a:bodyPr>
            <a:normAutofit/>
          </a:bodyPr>
          <a:lstStyle>
            <a:lvl1pPr>
              <a:defRPr sz="1000"/>
            </a:lvl1pPr>
          </a:lstStyle>
          <a:p>
            <a:r>
              <a:rPr lang="zh-CN" altLang="en-US" smtClean="0"/>
              <a:t>单击图标添加图片</a:t>
            </a:r>
            <a:endParaRPr lang="en-US"/>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782506" y="1981201"/>
            <a:ext cx="84201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zh-CN" altLang="en-US" smtClean="0"/>
              <a:t>单击此处编辑母版标题样式</a:t>
            </a:r>
            <a:endParaRPr kumimoji="0" lang="en-US"/>
          </a:p>
        </p:txBody>
      </p:sp>
      <p:sp>
        <p:nvSpPr>
          <p:cNvPr id="3" name="Text Placeholder 2"/>
          <p:cNvSpPr>
            <a:spLocks noGrp="1"/>
          </p:cNvSpPr>
          <p:nvPr>
            <p:ph type="body" idx="1"/>
          </p:nvPr>
        </p:nvSpPr>
        <p:spPr>
          <a:xfrm>
            <a:off x="782506" y="3367088"/>
            <a:ext cx="84201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smtClean="0"/>
              <a:t>单击此处编辑母版文本样式</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zh-CN" altLang="en-US" smtClean="0"/>
              <a:t>清华大学博士生开题报告</a:t>
            </a:r>
            <a:endParaRPr lang="en-US" dirty="0"/>
          </a:p>
        </p:txBody>
      </p:sp>
      <p:sp>
        <p:nvSpPr>
          <p:cNvPr id="6" name="Slide Number Placeholder 5"/>
          <p:cNvSpPr>
            <a:spLocks noGrp="1"/>
          </p:cNvSpPr>
          <p:nvPr>
            <p:ph type="sldNum" sz="quarter" idx="12"/>
          </p:nvPr>
        </p:nvSpPr>
        <p:spPr/>
        <p:txBody>
          <a:bodyPr/>
          <a:lstStyle/>
          <a:p>
            <a:fld id="{0FF58636-3AE3-4695-9EA9-A56A8CE96490}"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zh-CN" altLang="en-US" smtClean="0"/>
              <a:t>单击此处编辑母版标题样式</a:t>
            </a:r>
            <a:endParaRPr kumimoji="0" lang="en-US"/>
          </a:p>
        </p:txBody>
      </p:sp>
      <p:sp>
        <p:nvSpPr>
          <p:cNvPr id="3" name="Content Placeholder 2"/>
          <p:cNvSpPr>
            <a:spLocks noGrp="1"/>
          </p:cNvSpPr>
          <p:nvPr>
            <p:ph sz="half" idx="1"/>
          </p:nvPr>
        </p:nvSpPr>
        <p:spPr>
          <a:xfrm>
            <a:off x="495300" y="2249425"/>
            <a:ext cx="437515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Content Placeholder 3"/>
          <p:cNvSpPr>
            <a:spLocks noGrp="1"/>
          </p:cNvSpPr>
          <p:nvPr>
            <p:ph sz="half" idx="2"/>
          </p:nvPr>
        </p:nvSpPr>
        <p:spPr>
          <a:xfrm>
            <a:off x="5035550" y="2249425"/>
            <a:ext cx="437515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zh-CN" altLang="en-US" smtClean="0"/>
              <a:t>清华大学博士生开题报告</a:t>
            </a:r>
            <a:endParaRPr lang="en-US" dirty="0"/>
          </a:p>
        </p:txBody>
      </p:sp>
      <p:sp>
        <p:nvSpPr>
          <p:cNvPr id="7" name="Slide Number Placeholder 6"/>
          <p:cNvSpPr>
            <a:spLocks noGrp="1"/>
          </p:cNvSpPr>
          <p:nvPr>
            <p:ph type="sldNum" sz="quarter" idx="12"/>
          </p:nvPr>
        </p:nvSpPr>
        <p:spPr/>
        <p:txBody>
          <a:bodyPr/>
          <a:lstStyle/>
          <a:p>
            <a:fld id="{0FF58636-3AE3-4695-9EA9-A56A8CE96490}"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412750" y="1143000"/>
            <a:ext cx="9080500" cy="1069848"/>
          </a:xfrm>
        </p:spPr>
        <p:txBody>
          <a:bodyPr anchor="ctr"/>
          <a:lstStyle>
            <a:lvl1pPr>
              <a:defRPr sz="4000" b="0" i="0" cap="none" baseline="0"/>
            </a:lvl1pPr>
          </a:lstStyle>
          <a:p>
            <a:r>
              <a:rPr kumimoji="0" lang="zh-CN" altLang="en-US" smtClean="0"/>
              <a:t>单击此处编辑母版标题样式</a:t>
            </a:r>
            <a:endParaRPr kumimoji="0" lang="en-US"/>
          </a:p>
        </p:txBody>
      </p:sp>
      <p:sp>
        <p:nvSpPr>
          <p:cNvPr id="3" name="Text Placeholder 2"/>
          <p:cNvSpPr>
            <a:spLocks noGrp="1"/>
          </p:cNvSpPr>
          <p:nvPr>
            <p:ph type="body" idx="1"/>
          </p:nvPr>
        </p:nvSpPr>
        <p:spPr>
          <a:xfrm>
            <a:off x="412750" y="2244970"/>
            <a:ext cx="4378452"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4" name="Text Placeholder 3"/>
          <p:cNvSpPr>
            <a:spLocks noGrp="1"/>
          </p:cNvSpPr>
          <p:nvPr>
            <p:ph type="body" sz="half" idx="3"/>
          </p:nvPr>
        </p:nvSpPr>
        <p:spPr>
          <a:xfrm>
            <a:off x="5114661" y="2244970"/>
            <a:ext cx="4378590"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5" name="Content Placeholder 4"/>
          <p:cNvSpPr>
            <a:spLocks noGrp="1"/>
          </p:cNvSpPr>
          <p:nvPr>
            <p:ph sz="quarter" idx="2"/>
          </p:nvPr>
        </p:nvSpPr>
        <p:spPr>
          <a:xfrm>
            <a:off x="412750" y="2708519"/>
            <a:ext cx="4378452"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6" name="Content Placeholder 5"/>
          <p:cNvSpPr>
            <a:spLocks noGrp="1"/>
          </p:cNvSpPr>
          <p:nvPr>
            <p:ph sz="quarter" idx="4"/>
          </p:nvPr>
        </p:nvSpPr>
        <p:spPr>
          <a:xfrm>
            <a:off x="5111496" y="2708519"/>
            <a:ext cx="4378590"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6" name="Date Placeholder 25"/>
          <p:cNvSpPr>
            <a:spLocks noGrp="1"/>
          </p:cNvSpPr>
          <p:nvPr>
            <p:ph type="dt" sz="half" idx="10"/>
          </p:nvPr>
        </p:nvSpPr>
        <p:spPr/>
        <p:txBody>
          <a:bodyPr rtlCol="0"/>
          <a:lstStyle/>
          <a:p>
            <a:endParaRPr lang="en-US" dirty="0"/>
          </a:p>
        </p:txBody>
      </p:sp>
      <p:sp>
        <p:nvSpPr>
          <p:cNvPr id="27" name="Slide Number Placeholder 26"/>
          <p:cNvSpPr>
            <a:spLocks noGrp="1"/>
          </p:cNvSpPr>
          <p:nvPr>
            <p:ph type="sldNum" sz="quarter" idx="11"/>
          </p:nvPr>
        </p:nvSpPr>
        <p:spPr/>
        <p:txBody>
          <a:bodyPr rtlCol="0"/>
          <a:lstStyle/>
          <a:p>
            <a:fld id="{0FF58636-3AE3-4695-9EA9-A56A8CE96490}" type="slidenum">
              <a:rPr lang="en-US" smtClean="0"/>
              <a:pPr/>
              <a:t>‹#›</a:t>
            </a:fld>
            <a:endParaRPr lang="en-US" dirty="0"/>
          </a:p>
        </p:txBody>
      </p:sp>
      <p:sp>
        <p:nvSpPr>
          <p:cNvPr id="28" name="Footer Placeholder 27"/>
          <p:cNvSpPr>
            <a:spLocks noGrp="1"/>
          </p:cNvSpPr>
          <p:nvPr>
            <p:ph type="ftr" sz="quarter" idx="12"/>
          </p:nvPr>
        </p:nvSpPr>
        <p:spPr/>
        <p:txBody>
          <a:bodyPr rtlCol="0"/>
          <a:lstStyle/>
          <a:p>
            <a:r>
              <a:rPr lang="zh-CN" altLang="en-US" smtClean="0"/>
              <a:t>清华大学博士生开题报告</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495300" y="1143000"/>
            <a:ext cx="8915400" cy="1069848"/>
          </a:xfrm>
        </p:spPr>
        <p:txBody>
          <a:bodyPr anchor="ctr"/>
          <a:lstStyle>
            <a:lvl1pPr>
              <a:defRPr sz="4000">
                <a:solidFill>
                  <a:schemeClr val="tx2"/>
                </a:solidFill>
              </a:defRPr>
            </a:lvl1pPr>
          </a:lstStyle>
          <a:p>
            <a:r>
              <a:rPr kumimoji="0" lang="zh-CN" altLang="en-US" smtClean="0"/>
              <a:t>单击此处编辑母版标题样式</a:t>
            </a:r>
            <a:endParaRPr kumimoji="0" lang="en-US"/>
          </a:p>
        </p:txBody>
      </p:sp>
      <p:sp>
        <p:nvSpPr>
          <p:cNvPr id="3" name="Date Placeholder 2"/>
          <p:cNvSpPr>
            <a:spLocks noGrp="1"/>
          </p:cNvSpPr>
          <p:nvPr>
            <p:ph type="dt" sz="half" idx="10"/>
          </p:nvPr>
        </p:nvSpPr>
        <p:spPr>
          <a:xfrm>
            <a:off x="7132320" y="612648"/>
            <a:ext cx="1037036" cy="457200"/>
          </a:xfrm>
        </p:spPr>
        <p:txBody>
          <a:bodyPr/>
          <a:lstStyle/>
          <a:p>
            <a:endParaRPr lang="en-US" dirty="0"/>
          </a:p>
        </p:txBody>
      </p:sp>
      <p:sp>
        <p:nvSpPr>
          <p:cNvPr id="4" name="Footer Placeholder 3"/>
          <p:cNvSpPr>
            <a:spLocks noGrp="1"/>
          </p:cNvSpPr>
          <p:nvPr>
            <p:ph type="ftr" sz="quarter" idx="11"/>
          </p:nvPr>
        </p:nvSpPr>
        <p:spPr>
          <a:xfrm>
            <a:off x="5695950" y="612648"/>
            <a:ext cx="1436370" cy="457200"/>
          </a:xfrm>
        </p:spPr>
        <p:txBody>
          <a:bodyPr/>
          <a:lstStyle/>
          <a:p>
            <a:r>
              <a:rPr lang="zh-CN" altLang="en-US" smtClean="0"/>
              <a:t>清华大学博士生开题报告</a:t>
            </a:r>
            <a:endParaRPr lang="en-US" dirty="0"/>
          </a:p>
        </p:txBody>
      </p:sp>
      <p:sp>
        <p:nvSpPr>
          <p:cNvPr id="5" name="Slide Number Placeholder 4"/>
          <p:cNvSpPr>
            <a:spLocks noGrp="1"/>
          </p:cNvSpPr>
          <p:nvPr>
            <p:ph type="sldNum" sz="quarter" idx="12"/>
          </p:nvPr>
        </p:nvSpPr>
        <p:spPr>
          <a:xfrm>
            <a:off x="8855964" y="2272"/>
            <a:ext cx="825500" cy="365760"/>
          </a:xfrm>
        </p:spPr>
        <p:txBody>
          <a:bodyPr/>
          <a:lstStyle/>
          <a:p>
            <a:fld id="{0FF58636-3AE3-4695-9EA9-A56A8CE96490}"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r>
              <a:rPr lang="zh-CN" altLang="en-US" smtClean="0"/>
              <a:t>清华大学博士生开题报告</a:t>
            </a:r>
            <a:endParaRPr lang="en-US" dirty="0"/>
          </a:p>
        </p:txBody>
      </p:sp>
      <p:sp>
        <p:nvSpPr>
          <p:cNvPr id="4" name="Slide Number Placeholder 3"/>
          <p:cNvSpPr>
            <a:spLocks noGrp="1"/>
          </p:cNvSpPr>
          <p:nvPr>
            <p:ph type="sldNum" sz="quarter" idx="12"/>
          </p:nvPr>
        </p:nvSpPr>
        <p:spPr/>
        <p:txBody>
          <a:bodyPr/>
          <a:lstStyle/>
          <a:p>
            <a:fld id="{0FF58636-3AE3-4695-9EA9-A56A8CE96490}"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5799621" y="1101970"/>
            <a:ext cx="3665220" cy="877824"/>
          </a:xfrm>
        </p:spPr>
        <p:txBody>
          <a:bodyPr anchor="b"/>
          <a:lstStyle>
            <a:lvl1pPr algn="l">
              <a:buNone/>
              <a:defRPr sz="1800" b="1"/>
            </a:lvl1pPr>
          </a:lstStyle>
          <a:p>
            <a:r>
              <a:rPr kumimoji="0" lang="zh-CN" altLang="en-US" smtClean="0"/>
              <a:t>单击此处编辑母版标题样式</a:t>
            </a:r>
            <a:endParaRPr kumimoji="0" lang="en-US"/>
          </a:p>
        </p:txBody>
      </p:sp>
      <p:sp>
        <p:nvSpPr>
          <p:cNvPr id="3" name="Text Placeholder 2"/>
          <p:cNvSpPr>
            <a:spLocks noGrp="1"/>
          </p:cNvSpPr>
          <p:nvPr>
            <p:ph type="body" idx="2"/>
          </p:nvPr>
        </p:nvSpPr>
        <p:spPr>
          <a:xfrm>
            <a:off x="5799621" y="2010727"/>
            <a:ext cx="366522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zh-CN" altLang="en-US" smtClean="0"/>
              <a:t>单击此处编辑母版文本样式</a:t>
            </a:r>
          </a:p>
        </p:txBody>
      </p:sp>
      <p:sp>
        <p:nvSpPr>
          <p:cNvPr id="4" name="Content Placeholder 3"/>
          <p:cNvSpPr>
            <a:spLocks noGrp="1"/>
          </p:cNvSpPr>
          <p:nvPr>
            <p:ph sz="half" idx="1"/>
          </p:nvPr>
        </p:nvSpPr>
        <p:spPr>
          <a:xfrm>
            <a:off x="165100" y="776287"/>
            <a:ext cx="5527548"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zh-CN" altLang="en-US" smtClean="0"/>
              <a:t>清华大学博士生开题报告</a:t>
            </a:r>
            <a:endParaRPr lang="en-US" dirty="0"/>
          </a:p>
        </p:txBody>
      </p:sp>
      <p:sp>
        <p:nvSpPr>
          <p:cNvPr id="7" name="Slide Number Placeholder 6"/>
          <p:cNvSpPr>
            <a:spLocks noGrp="1"/>
          </p:cNvSpPr>
          <p:nvPr>
            <p:ph type="sldNum" sz="quarter" idx="12"/>
          </p:nvPr>
        </p:nvSpPr>
        <p:spPr/>
        <p:txBody>
          <a:bodyPr/>
          <a:lstStyle/>
          <a:p>
            <a:fld id="{0FF58636-3AE3-4695-9EA9-A56A8CE96490}"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5893804" y="1109161"/>
            <a:ext cx="635703" cy="4681637"/>
          </a:xfrm>
        </p:spPr>
        <p:txBody>
          <a:bodyPr vert="vert270" lIns="45720" tIns="0" rIns="45720" anchor="t"/>
          <a:lstStyle>
            <a:lvl1pPr algn="ctr">
              <a:buNone/>
              <a:defRPr sz="2000" b="1"/>
            </a:lvl1pPr>
          </a:lstStyle>
          <a:p>
            <a:r>
              <a:rPr kumimoji="0" lang="zh-CN" altLang="en-US" smtClean="0"/>
              <a:t>单击此处编辑母版标题样式</a:t>
            </a:r>
            <a:endParaRPr kumimoji="0" lang="en-US" dirty="0"/>
          </a:p>
        </p:txBody>
      </p:sp>
      <p:sp>
        <p:nvSpPr>
          <p:cNvPr id="3" name="Picture Placeholder 2"/>
          <p:cNvSpPr>
            <a:spLocks noGrp="1"/>
          </p:cNvSpPr>
          <p:nvPr>
            <p:ph type="pic" idx="1"/>
          </p:nvPr>
        </p:nvSpPr>
        <p:spPr>
          <a:xfrm>
            <a:off x="437310" y="1143000"/>
            <a:ext cx="4953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zh-CN" altLang="en-US" smtClean="0"/>
              <a:t>单击图标添加图片</a:t>
            </a:r>
            <a:endParaRPr kumimoji="0" lang="en-US" dirty="0"/>
          </a:p>
        </p:txBody>
      </p:sp>
      <p:sp>
        <p:nvSpPr>
          <p:cNvPr id="4" name="Text Placeholder 3"/>
          <p:cNvSpPr>
            <a:spLocks noGrp="1"/>
          </p:cNvSpPr>
          <p:nvPr>
            <p:ph type="body" sz="half" idx="2"/>
          </p:nvPr>
        </p:nvSpPr>
        <p:spPr>
          <a:xfrm>
            <a:off x="6595813" y="3274309"/>
            <a:ext cx="28067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zh-CN" altLang="en-US" smtClean="0"/>
              <a:t>单击此处编辑母版文本样式</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zh-CN" altLang="en-US" smtClean="0"/>
              <a:t>清华大学博士生开题报告</a:t>
            </a:r>
            <a:endParaRPr lang="en-US" dirty="0"/>
          </a:p>
        </p:txBody>
      </p:sp>
      <p:sp>
        <p:nvSpPr>
          <p:cNvPr id="7" name="Slide Number Placeholder 6"/>
          <p:cNvSpPr>
            <a:spLocks noGrp="1"/>
          </p:cNvSpPr>
          <p:nvPr>
            <p:ph type="sldNum" sz="quarter" idx="12"/>
          </p:nvPr>
        </p:nvSpPr>
        <p:spPr/>
        <p:txBody>
          <a:bodyPr/>
          <a:lstStyle/>
          <a:p>
            <a:fld id="{0FF58636-3AE3-4695-9EA9-A56A8CE96490}"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9"/>
            <a:ext cx="9906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906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1" y="308277"/>
            <a:ext cx="9906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861031" y="360247"/>
            <a:ext cx="4044971"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861051" y="440113"/>
            <a:ext cx="404495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857951" y="497504"/>
            <a:ext cx="331851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988117" y="588943"/>
            <a:ext cx="173355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842047" y="-2001"/>
            <a:ext cx="62428"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Rectangle 35"/>
          <p:cNvSpPr/>
          <p:nvPr/>
        </p:nvSpPr>
        <p:spPr bwMode="invGray">
          <a:xfrm>
            <a:off x="9798188" y="-2001"/>
            <a:ext cx="29718"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Rectangle 36"/>
          <p:cNvSpPr/>
          <p:nvPr/>
        </p:nvSpPr>
        <p:spPr bwMode="invGray">
          <a:xfrm>
            <a:off x="9777547" y="-2001"/>
            <a:ext cx="9906"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9723375" y="-2001"/>
            <a:ext cx="29718"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9658650" y="380"/>
            <a:ext cx="59436"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9612931" y="380"/>
            <a:ext cx="9906"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495300" y="1143000"/>
            <a:ext cx="8915400" cy="1066800"/>
          </a:xfrm>
          <a:prstGeom prst="rect">
            <a:avLst/>
          </a:prstGeom>
        </p:spPr>
        <p:txBody>
          <a:bodyPr vert="horz" anchor="ctr">
            <a:normAutofit/>
          </a:bodyPr>
          <a:lstStyle/>
          <a:p>
            <a:r>
              <a:rPr kumimoji="0" lang="zh-CN" altLang="en-US" smtClean="0"/>
              <a:t>单击此处编辑母版标题样式</a:t>
            </a:r>
            <a:endParaRPr kumimoji="0" lang="en-US"/>
          </a:p>
        </p:txBody>
      </p:sp>
      <p:sp>
        <p:nvSpPr>
          <p:cNvPr id="13" name="Text Placeholder 12"/>
          <p:cNvSpPr>
            <a:spLocks noGrp="1"/>
          </p:cNvSpPr>
          <p:nvPr>
            <p:ph type="body" idx="1"/>
          </p:nvPr>
        </p:nvSpPr>
        <p:spPr>
          <a:xfrm>
            <a:off x="495300" y="2249424"/>
            <a:ext cx="8915400" cy="4325112"/>
          </a:xfrm>
          <a:prstGeom prst="rect">
            <a:avLst/>
          </a:prstGeom>
        </p:spPr>
        <p:txBody>
          <a:bodyPr vert="horz">
            <a:normAutofit/>
          </a:bodyPr>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14" name="Date Placeholder 13"/>
          <p:cNvSpPr>
            <a:spLocks noGrp="1"/>
          </p:cNvSpPr>
          <p:nvPr>
            <p:ph type="dt" sz="half" idx="2"/>
          </p:nvPr>
        </p:nvSpPr>
        <p:spPr>
          <a:xfrm>
            <a:off x="7135414" y="612648"/>
            <a:ext cx="1037036" cy="457200"/>
          </a:xfrm>
          <a:prstGeom prst="rect">
            <a:avLst/>
          </a:prstGeom>
        </p:spPr>
        <p:txBody>
          <a:bodyPr vert="horz"/>
          <a:lstStyle>
            <a:lvl1pPr algn="l" eaLnBrk="1" latinLnBrk="0" hangingPunct="1">
              <a:defRPr kumimoji="0" sz="800">
                <a:solidFill>
                  <a:schemeClr val="accent2"/>
                </a:solidFill>
              </a:defRPr>
            </a:lvl1pPr>
          </a:lstStyle>
          <a:p>
            <a:endParaRPr lang="en-US" dirty="0"/>
          </a:p>
        </p:txBody>
      </p:sp>
      <p:sp>
        <p:nvSpPr>
          <p:cNvPr id="3" name="Footer Placeholder 2"/>
          <p:cNvSpPr>
            <a:spLocks noGrp="1"/>
          </p:cNvSpPr>
          <p:nvPr>
            <p:ph type="ftr" sz="quarter" idx="3"/>
          </p:nvPr>
        </p:nvSpPr>
        <p:spPr>
          <a:xfrm>
            <a:off x="5695950" y="612648"/>
            <a:ext cx="1436370" cy="457200"/>
          </a:xfrm>
          <a:prstGeom prst="rect">
            <a:avLst/>
          </a:prstGeom>
        </p:spPr>
        <p:txBody>
          <a:bodyPr vert="horz"/>
          <a:lstStyle>
            <a:lvl1pPr algn="r" eaLnBrk="1" latinLnBrk="0" hangingPunct="1">
              <a:defRPr kumimoji="0" sz="800">
                <a:solidFill>
                  <a:schemeClr val="accent2"/>
                </a:solidFill>
              </a:defRPr>
            </a:lvl1pPr>
          </a:lstStyle>
          <a:p>
            <a:r>
              <a:rPr lang="zh-CN" altLang="en-US" smtClean="0"/>
              <a:t>清华大学博士生开题报告</a:t>
            </a:r>
            <a:endParaRPr lang="en-US" dirty="0"/>
          </a:p>
        </p:txBody>
      </p:sp>
      <p:sp>
        <p:nvSpPr>
          <p:cNvPr id="23" name="Slide Number Placeholder 22"/>
          <p:cNvSpPr>
            <a:spLocks noGrp="1"/>
          </p:cNvSpPr>
          <p:nvPr>
            <p:ph type="sldNum" sz="quarter" idx="4"/>
          </p:nvPr>
        </p:nvSpPr>
        <p:spPr>
          <a:xfrm>
            <a:off x="8855964" y="2272"/>
            <a:ext cx="825500" cy="365760"/>
          </a:xfrm>
          <a:prstGeom prst="rect">
            <a:avLst/>
          </a:prstGeom>
        </p:spPr>
        <p:txBody>
          <a:bodyPr vert="horz" anchor="b"/>
          <a:lstStyle>
            <a:lvl1pPr algn="r" eaLnBrk="1" latinLnBrk="0" hangingPunct="1">
              <a:defRPr kumimoji="0" sz="1800">
                <a:solidFill>
                  <a:srgbClr val="FFFFFF"/>
                </a:solidFill>
              </a:defRPr>
            </a:lvl1pPr>
          </a:lstStyle>
          <a:p>
            <a:fld id="{0FF58636-3AE3-4695-9EA9-A56A8CE96490}" type="slidenum">
              <a:rPr lang="en-US" smtClean="0"/>
              <a:pPr/>
              <a:t>‹#›</a:t>
            </a:fld>
            <a:endParaRPr lang="en-US" dirty="0"/>
          </a:p>
        </p:txBody>
      </p:sp>
      <p:sp>
        <p:nvSpPr>
          <p:cNvPr id="20" name="Rectangle 19"/>
          <p:cNvSpPr/>
          <p:nvPr/>
        </p:nvSpPr>
        <p:spPr>
          <a:xfrm>
            <a:off x="0" y="0"/>
            <a:ext cx="9906000" cy="6858000"/>
          </a:xfrm>
          <a:prstGeom prst="rect">
            <a:avLst/>
          </a:prstGeom>
          <a:gradFill flip="none" rotWithShape="1">
            <a:gsLst>
              <a:gs pos="0">
                <a:schemeClr val="accent2">
                  <a:lumMod val="75000"/>
                </a:schemeClr>
              </a:gs>
              <a:gs pos="76000">
                <a:schemeClr val="accent2">
                  <a:lumMod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50" r:id="rId13"/>
  </p:sldLayoutIdLst>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hf sldNum="0" hdr="0" ft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19.gi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8.png"/><Relationship Id="rId5" Type="http://schemas.openxmlformats.org/officeDocument/2006/relationships/image" Target="../media/image17.wmf"/><Relationship Id="rId4" Type="http://schemas.openxmlformats.org/officeDocument/2006/relationships/oleObject" Target="../embeddings/oleObject1.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21.png"/><Relationship Id="rId5" Type="http://schemas.openxmlformats.org/officeDocument/2006/relationships/image" Target="../media/image20.wmf"/><Relationship Id="rId4" Type="http://schemas.openxmlformats.org/officeDocument/2006/relationships/oleObject" Target="../embeddings/oleObject2.bin"/></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8" Type="http://schemas.openxmlformats.org/officeDocument/2006/relationships/image" Target="../media/image22.wmf"/><Relationship Id="rId13" Type="http://schemas.openxmlformats.org/officeDocument/2006/relationships/oleObject" Target="../embeddings/oleObject6.bin"/><Relationship Id="rId3" Type="http://schemas.openxmlformats.org/officeDocument/2006/relationships/notesSlide" Target="../notesSlides/notesSlide16.xml"/><Relationship Id="rId7" Type="http://schemas.openxmlformats.org/officeDocument/2006/relationships/oleObject" Target="../embeddings/oleObject3.bin"/><Relationship Id="rId12" Type="http://schemas.openxmlformats.org/officeDocument/2006/relationships/image" Target="../media/image24.wmf"/><Relationship Id="rId2" Type="http://schemas.openxmlformats.org/officeDocument/2006/relationships/slideLayout" Target="../slideLayouts/slideLayout2.xml"/><Relationship Id="rId16" Type="http://schemas.openxmlformats.org/officeDocument/2006/relationships/image" Target="../media/image26.wmf"/><Relationship Id="rId1" Type="http://schemas.openxmlformats.org/officeDocument/2006/relationships/vmlDrawing" Target="../drawings/vmlDrawing3.vml"/><Relationship Id="rId6" Type="http://schemas.openxmlformats.org/officeDocument/2006/relationships/image" Target="../media/image21.png"/><Relationship Id="rId11" Type="http://schemas.openxmlformats.org/officeDocument/2006/relationships/oleObject" Target="../embeddings/oleObject5.bin"/><Relationship Id="rId5" Type="http://schemas.openxmlformats.org/officeDocument/2006/relationships/image" Target="../media/image26.png"/><Relationship Id="rId15" Type="http://schemas.openxmlformats.org/officeDocument/2006/relationships/oleObject" Target="../embeddings/oleObject7.bin"/><Relationship Id="rId10" Type="http://schemas.openxmlformats.org/officeDocument/2006/relationships/image" Target="../media/image23.wmf"/><Relationship Id="rId4" Type="http://schemas.openxmlformats.org/officeDocument/2006/relationships/image" Target="../media/image25.png"/><Relationship Id="rId9" Type="http://schemas.openxmlformats.org/officeDocument/2006/relationships/oleObject" Target="../embeddings/oleObject4.bin"/><Relationship Id="rId14" Type="http://schemas.openxmlformats.org/officeDocument/2006/relationships/image" Target="../media/image25.wmf"/></Relationships>
</file>

<file path=ppt/slides/_rels/slide17.xml.rels><?xml version="1.0" encoding="UTF-8" standalone="yes"?>
<Relationships xmlns="http://schemas.openxmlformats.org/package/2006/relationships"><Relationship Id="rId8" Type="http://schemas.openxmlformats.org/officeDocument/2006/relationships/image" Target="../media/image28.wmf"/><Relationship Id="rId3" Type="http://schemas.openxmlformats.org/officeDocument/2006/relationships/notesSlide" Target="../notesSlides/notesSlide17.xml"/><Relationship Id="rId7" Type="http://schemas.openxmlformats.org/officeDocument/2006/relationships/oleObject" Target="../embeddings/oleObject9.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27.wmf"/><Relationship Id="rId5" Type="http://schemas.openxmlformats.org/officeDocument/2006/relationships/oleObject" Target="../embeddings/oleObject8.bin"/><Relationship Id="rId10" Type="http://schemas.openxmlformats.org/officeDocument/2006/relationships/image" Target="../media/image29.wmf"/><Relationship Id="rId4" Type="http://schemas.openxmlformats.org/officeDocument/2006/relationships/image" Target="../media/image21.png"/><Relationship Id="rId9" Type="http://schemas.openxmlformats.org/officeDocument/2006/relationships/oleObject" Target="../embeddings/oleObject10.bin"/></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31.wmf"/><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oleObject" Target="../embeddings/oleObject12.bin"/><Relationship Id="rId5" Type="http://schemas.openxmlformats.org/officeDocument/2006/relationships/image" Target="../media/image30.wmf"/><Relationship Id="rId4" Type="http://schemas.openxmlformats.org/officeDocument/2006/relationships/oleObject" Target="../embeddings/oleObject11.bin"/></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7.png"/><Relationship Id="rId5" Type="http://schemas.openxmlformats.org/officeDocument/2006/relationships/image" Target="../media/image6.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4488" y="2325606"/>
            <a:ext cx="6795518" cy="1406090"/>
          </a:xfrm>
        </p:spPr>
        <p:txBody>
          <a:bodyPr>
            <a:noAutofit/>
          </a:bodyPr>
          <a:lstStyle/>
          <a:p>
            <a:pPr algn="l" defTabSz="914400">
              <a:spcBef>
                <a:spcPts val="0"/>
              </a:spcBef>
              <a:buNone/>
            </a:pPr>
            <a:r>
              <a:rPr lang="zh-CN" altLang="en-US" sz="4000" b="1" i="0" dirty="0" smtClean="0">
                <a:solidFill>
                  <a:srgbClr val="C5D4E1"/>
                </a:solidFill>
                <a:latin typeface="Adobe 黑体 Std R" panose="020B0400000000000000" pitchFamily="34" charset="-122"/>
                <a:ea typeface="Adobe 黑体 Std R" panose="020B0400000000000000" pitchFamily="34" charset="-122"/>
              </a:rPr>
              <a:t>基于双目视觉的四旋翼无人机</a:t>
            </a:r>
            <a:r>
              <a:rPr lang="en-US" altLang="zh-CN" sz="4000" b="1" i="0" dirty="0" smtClean="0">
                <a:solidFill>
                  <a:srgbClr val="C5D4E1"/>
                </a:solidFill>
                <a:latin typeface="Adobe 黑体 Std R" panose="020B0400000000000000" pitchFamily="34" charset="-122"/>
                <a:ea typeface="Adobe 黑体 Std R" panose="020B0400000000000000" pitchFamily="34" charset="-122"/>
              </a:rPr>
              <a:t/>
            </a:r>
            <a:br>
              <a:rPr lang="en-US" altLang="zh-CN" sz="4000" b="1" i="0" dirty="0" smtClean="0">
                <a:solidFill>
                  <a:srgbClr val="C5D4E1"/>
                </a:solidFill>
                <a:latin typeface="Adobe 黑体 Std R" panose="020B0400000000000000" pitchFamily="34" charset="-122"/>
                <a:ea typeface="Adobe 黑体 Std R" panose="020B0400000000000000" pitchFamily="34" charset="-122"/>
              </a:rPr>
            </a:br>
            <a:r>
              <a:rPr lang="en-US" altLang="zh-CN" sz="4000" dirty="0">
                <a:solidFill>
                  <a:srgbClr val="C5D4E1"/>
                </a:solidFill>
                <a:latin typeface="Adobe 黑体 Std R" panose="020B0400000000000000" pitchFamily="34" charset="-122"/>
                <a:ea typeface="Adobe 黑体 Std R" panose="020B0400000000000000" pitchFamily="34" charset="-122"/>
              </a:rPr>
              <a:t> </a:t>
            </a:r>
            <a:r>
              <a:rPr lang="en-US" altLang="zh-CN" sz="4000" dirty="0" smtClean="0">
                <a:solidFill>
                  <a:srgbClr val="C5D4E1"/>
                </a:solidFill>
                <a:latin typeface="Adobe 黑体 Std R" panose="020B0400000000000000" pitchFamily="34" charset="-122"/>
                <a:ea typeface="Adobe 黑体 Std R" panose="020B0400000000000000" pitchFamily="34" charset="-122"/>
              </a:rPr>
              <a:t>       </a:t>
            </a:r>
            <a:r>
              <a:rPr lang="zh-CN" altLang="en-US" sz="4000" b="1" i="0" dirty="0" smtClean="0">
                <a:solidFill>
                  <a:srgbClr val="C5D4E1"/>
                </a:solidFill>
                <a:latin typeface="Adobe 黑体 Std R" panose="020B0400000000000000" pitchFamily="34" charset="-122"/>
                <a:ea typeface="Adobe 黑体 Std R" panose="020B0400000000000000" pitchFamily="34" charset="-122"/>
              </a:rPr>
              <a:t>定位系统设计与实现</a:t>
            </a:r>
            <a:endParaRPr lang="zh-CN" altLang="en-US" sz="4000" b="1" i="0" dirty="0">
              <a:solidFill>
                <a:srgbClr val="C5D4E1"/>
              </a:solidFill>
              <a:latin typeface="Adobe 黑体 Std R" panose="020B0400000000000000" pitchFamily="34" charset="-122"/>
              <a:ea typeface="Adobe 黑体 Std R" panose="020B0400000000000000" pitchFamily="34" charset="-122"/>
            </a:endParaRPr>
          </a:p>
        </p:txBody>
      </p:sp>
      <p:pic>
        <p:nvPicPr>
          <p:cNvPr id="9" name="图片占位符 8"/>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rcRect/>
          <a:stretch>
            <a:fillRect/>
          </a:stretch>
        </p:blipFill>
        <p:spPr/>
      </p:pic>
      <p:pic>
        <p:nvPicPr>
          <p:cNvPr id="10" name="图片占位符 9"/>
          <p:cNvPicPr>
            <a:picLocks noGrp="1" noChangeAspect="1"/>
          </p:cNvPicPr>
          <p:nvPr>
            <p:ph type="pic" sz="quarter" idx="16"/>
          </p:nvPr>
        </p:nvPicPr>
        <p:blipFill>
          <a:blip r:embed="rId4" cstate="print">
            <a:extLst>
              <a:ext uri="{28A0092B-C50C-407E-A947-70E740481C1C}">
                <a14:useLocalDpi xmlns:a14="http://schemas.microsoft.com/office/drawing/2010/main" val="0"/>
              </a:ext>
            </a:extLst>
          </a:blip>
          <a:srcRect t="8974" b="8974"/>
          <a:stretch>
            <a:fillRect/>
          </a:stretch>
        </p:blipFill>
        <p:spPr/>
      </p:pic>
      <p:pic>
        <p:nvPicPr>
          <p:cNvPr id="15" name="图片占位符 14"/>
          <p:cNvPicPr>
            <a:picLocks noGrp="1" noChangeAspect="1"/>
          </p:cNvPicPr>
          <p:nvPr>
            <p:ph type="pic" sz="quarter" idx="17"/>
          </p:nvPr>
        </p:nvPicPr>
        <p:blipFill>
          <a:blip r:embed="rId5" cstate="print">
            <a:extLst>
              <a:ext uri="{28A0092B-C50C-407E-A947-70E740481C1C}">
                <a14:useLocalDpi xmlns:a14="http://schemas.microsoft.com/office/drawing/2010/main" val="0"/>
              </a:ext>
            </a:extLst>
          </a:blip>
          <a:srcRect t="9064" b="9064"/>
          <a:stretch>
            <a:fillRect/>
          </a:stretch>
        </p:blipFill>
        <p:spPr/>
      </p:pic>
      <p:pic>
        <p:nvPicPr>
          <p:cNvPr id="12" name="图片占位符 11"/>
          <p:cNvPicPr>
            <a:picLocks noGrp="1" noChangeAspect="1"/>
          </p:cNvPicPr>
          <p:nvPr>
            <p:ph type="pic" sz="quarter" idx="14"/>
          </p:nvPr>
        </p:nvPicPr>
        <p:blipFill>
          <a:blip r:embed="rId6" cstate="print">
            <a:extLst>
              <a:ext uri="{28A0092B-C50C-407E-A947-70E740481C1C}">
                <a14:useLocalDpi xmlns:a14="http://schemas.microsoft.com/office/drawing/2010/main" val="0"/>
              </a:ext>
            </a:extLst>
          </a:blip>
          <a:srcRect t="11236" b="11236"/>
          <a:stretch>
            <a:fillRect/>
          </a:stretch>
        </p:blipFill>
        <p:spPr/>
      </p:pic>
      <p:sp>
        <p:nvSpPr>
          <p:cNvPr id="16" name="副标题 2"/>
          <p:cNvSpPr>
            <a:spLocks noGrp="1"/>
          </p:cNvSpPr>
          <p:nvPr>
            <p:ph type="subTitle" idx="1"/>
          </p:nvPr>
        </p:nvSpPr>
        <p:spPr>
          <a:xfrm>
            <a:off x="632520" y="4947040"/>
            <a:ext cx="3618965" cy="1559026"/>
          </a:xfrm>
        </p:spPr>
        <p:txBody>
          <a:bodyPr>
            <a:noAutofit/>
          </a:bodyPr>
          <a:lstStyle/>
          <a:p>
            <a:pPr algn="just"/>
            <a:r>
              <a:rPr lang="zh-CN" altLang="en-US" sz="2400" dirty="0" smtClean="0">
                <a:latin typeface="华文行楷" panose="02010800040101010101" pitchFamily="2" charset="-122"/>
                <a:ea typeface="华文行楷" panose="02010800040101010101" pitchFamily="2" charset="-122"/>
              </a:rPr>
              <a:t>答  辩  人：何芳</a:t>
            </a:r>
            <a:endParaRPr lang="en-US" altLang="zh-CN" sz="2400" dirty="0">
              <a:latin typeface="华文行楷" panose="02010800040101010101" pitchFamily="2" charset="-122"/>
              <a:ea typeface="华文行楷" panose="02010800040101010101" pitchFamily="2" charset="-122"/>
            </a:endParaRPr>
          </a:p>
          <a:p>
            <a:pPr algn="just"/>
            <a:r>
              <a:rPr lang="zh-CN" altLang="en-US" sz="2400" dirty="0" smtClean="0">
                <a:latin typeface="华文行楷" panose="02010800040101010101" pitchFamily="2" charset="-122"/>
                <a:ea typeface="华文行楷" panose="02010800040101010101" pitchFamily="2" charset="-122"/>
              </a:rPr>
              <a:t>指导教师：陈松林</a:t>
            </a:r>
            <a:endParaRPr lang="en-US" altLang="zh-CN" sz="2400" dirty="0" smtClean="0">
              <a:latin typeface="华文行楷" panose="02010800040101010101" pitchFamily="2" charset="-122"/>
              <a:ea typeface="华文行楷" panose="02010800040101010101" pitchFamily="2" charset="-122"/>
            </a:endParaRPr>
          </a:p>
          <a:p>
            <a:pPr algn="just"/>
            <a:r>
              <a:rPr lang="zh-CN" altLang="en-US" sz="2400" dirty="0">
                <a:latin typeface="华文行楷" panose="02010800040101010101" pitchFamily="2" charset="-122"/>
                <a:ea typeface="华文行楷" panose="02010800040101010101" pitchFamily="2" charset="-122"/>
              </a:rPr>
              <a:t>答辩</a:t>
            </a:r>
            <a:r>
              <a:rPr lang="zh-CN" altLang="en-US" sz="2400" dirty="0" smtClean="0">
                <a:latin typeface="华文行楷" panose="02010800040101010101" pitchFamily="2" charset="-122"/>
                <a:ea typeface="华文行楷" panose="02010800040101010101" pitchFamily="2" charset="-122"/>
              </a:rPr>
              <a:t>日期：</a:t>
            </a:r>
            <a:r>
              <a:rPr lang="en-US" altLang="zh-CN" sz="2400" dirty="0" smtClean="0">
                <a:latin typeface="华文行楷" panose="02010800040101010101" pitchFamily="2" charset="-122"/>
                <a:ea typeface="华文行楷" panose="02010800040101010101" pitchFamily="2" charset="-122"/>
              </a:rPr>
              <a:t>2017</a:t>
            </a:r>
            <a:r>
              <a:rPr lang="zh-CN" altLang="en-US" sz="2400" dirty="0" smtClean="0">
                <a:latin typeface="华文行楷" panose="02010800040101010101" pitchFamily="2" charset="-122"/>
                <a:ea typeface="华文行楷" panose="02010800040101010101" pitchFamily="2" charset="-122"/>
              </a:rPr>
              <a:t>年</a:t>
            </a:r>
            <a:r>
              <a:rPr lang="en-US" altLang="zh-CN" sz="2400" dirty="0" smtClean="0">
                <a:latin typeface="华文行楷" panose="02010800040101010101" pitchFamily="2" charset="-122"/>
                <a:ea typeface="华文行楷" panose="02010800040101010101" pitchFamily="2" charset="-122"/>
              </a:rPr>
              <a:t>6</a:t>
            </a:r>
            <a:r>
              <a:rPr lang="zh-CN" altLang="en-US" sz="2400" dirty="0" smtClean="0">
                <a:latin typeface="华文行楷" panose="02010800040101010101" pitchFamily="2" charset="-122"/>
                <a:ea typeface="华文行楷" panose="02010800040101010101" pitchFamily="2" charset="-122"/>
              </a:rPr>
              <a:t>月</a:t>
            </a:r>
            <a:r>
              <a:rPr lang="en-US" altLang="zh-CN" sz="2400" dirty="0" smtClean="0">
                <a:latin typeface="华文行楷" panose="02010800040101010101" pitchFamily="2" charset="-122"/>
                <a:ea typeface="华文行楷" panose="02010800040101010101" pitchFamily="2" charset="-122"/>
              </a:rPr>
              <a:t>26</a:t>
            </a:r>
            <a:r>
              <a:rPr lang="zh-CN" altLang="en-US" sz="2400" dirty="0" smtClean="0">
                <a:latin typeface="华文行楷" panose="02010800040101010101" pitchFamily="2" charset="-122"/>
                <a:ea typeface="华文行楷" panose="02010800040101010101" pitchFamily="2" charset="-122"/>
              </a:rPr>
              <a:t>日</a:t>
            </a:r>
            <a:endParaRPr lang="zh-CN" altLang="en-US" sz="2400" dirty="0">
              <a:latin typeface="华文行楷" panose="02010800040101010101" pitchFamily="2" charset="-122"/>
              <a:ea typeface="华文行楷" panose="02010800040101010101" pitchFamily="2" charset="-122"/>
            </a:endParaRPr>
          </a:p>
        </p:txBody>
      </p:sp>
      <p:pic>
        <p:nvPicPr>
          <p:cNvPr id="21" name="图片 2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18199"/>
            <a:ext cx="4520635" cy="10920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1600" y="378000"/>
            <a:ext cx="8915400" cy="1141200"/>
          </a:xfrm>
        </p:spPr>
        <p:txBody>
          <a:bodyPr/>
          <a:lstStyle/>
          <a:p>
            <a:r>
              <a:rPr lang="en-US" altLang="zh-CN" dirty="0" smtClean="0">
                <a:solidFill>
                  <a:schemeClr val="bg1"/>
                </a:solidFill>
              </a:rPr>
              <a:t>2.</a:t>
            </a:r>
            <a:r>
              <a:rPr lang="zh-CN" altLang="en-US" dirty="0" smtClean="0">
                <a:solidFill>
                  <a:schemeClr val="bg1"/>
                </a:solidFill>
              </a:rPr>
              <a:t>相关研究</a:t>
            </a:r>
            <a:endParaRPr lang="zh-CN" altLang="en-US" dirty="0">
              <a:solidFill>
                <a:schemeClr val="bg1"/>
              </a:solidFill>
            </a:endParaRPr>
          </a:p>
        </p:txBody>
      </p:sp>
      <p:sp>
        <p:nvSpPr>
          <p:cNvPr id="3" name="内容占位符 2"/>
          <p:cNvSpPr>
            <a:spLocks noGrp="1"/>
          </p:cNvSpPr>
          <p:nvPr>
            <p:ph idx="1"/>
          </p:nvPr>
        </p:nvSpPr>
        <p:spPr>
          <a:xfrm>
            <a:off x="495300" y="1496799"/>
            <a:ext cx="8915400" cy="4325112"/>
          </a:xfrm>
        </p:spPr>
        <p:txBody>
          <a:bodyPr>
            <a:normAutofit/>
          </a:bodyPr>
          <a:lstStyle/>
          <a:p>
            <a:r>
              <a:rPr lang="zh-CN" altLang="en-US" dirty="0">
                <a:solidFill>
                  <a:schemeClr val="bg2"/>
                </a:solidFill>
              </a:rPr>
              <a:t>主流视觉</a:t>
            </a:r>
            <a:r>
              <a:rPr lang="en-US" altLang="zh-CN" dirty="0">
                <a:solidFill>
                  <a:schemeClr val="bg2"/>
                </a:solidFill>
              </a:rPr>
              <a:t>SLAM</a:t>
            </a:r>
            <a:r>
              <a:rPr lang="zh-CN" altLang="en-US" dirty="0">
                <a:solidFill>
                  <a:schemeClr val="bg2"/>
                </a:solidFill>
              </a:rPr>
              <a:t>系统分类</a:t>
            </a:r>
          </a:p>
        </p:txBody>
      </p:sp>
      <p:graphicFrame>
        <p:nvGraphicFramePr>
          <p:cNvPr id="11" name="内容占位符 4"/>
          <p:cNvGraphicFramePr>
            <a:graphicFrameLocks/>
          </p:cNvGraphicFramePr>
          <p:nvPr>
            <p:extLst>
              <p:ext uri="{D42A27DB-BD31-4B8C-83A1-F6EECF244321}">
                <p14:modId xmlns:p14="http://schemas.microsoft.com/office/powerpoint/2010/main" val="1282202942"/>
              </p:ext>
            </p:extLst>
          </p:nvPr>
        </p:nvGraphicFramePr>
        <p:xfrm>
          <a:off x="493756" y="2420888"/>
          <a:ext cx="9124628" cy="40363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9" name="表格 18"/>
          <p:cNvGraphicFramePr>
            <a:graphicFrameLocks noGrp="1"/>
          </p:cNvGraphicFramePr>
          <p:nvPr>
            <p:extLst>
              <p:ext uri="{D42A27DB-BD31-4B8C-83A1-F6EECF244321}">
                <p14:modId xmlns:p14="http://schemas.microsoft.com/office/powerpoint/2010/main" val="2420270213"/>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175838082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strips(down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0472" y="379441"/>
            <a:ext cx="8915400" cy="1140425"/>
          </a:xfrm>
        </p:spPr>
        <p:txBody>
          <a:bodyPr>
            <a:normAutofit/>
          </a:bodyPr>
          <a:lstStyle/>
          <a:p>
            <a:pPr lvl="0"/>
            <a:r>
              <a:rPr lang="en-US" altLang="zh-CN" dirty="0" smtClean="0">
                <a:solidFill>
                  <a:schemeClr val="bg1"/>
                </a:solidFill>
              </a:rPr>
              <a:t>2.</a:t>
            </a:r>
            <a:r>
              <a:rPr lang="zh-CN" altLang="en-US" dirty="0" smtClean="0">
                <a:solidFill>
                  <a:schemeClr val="bg1"/>
                </a:solidFill>
              </a:rPr>
              <a:t> 基于滤波器方法</a:t>
            </a:r>
            <a:endParaRPr lang="zh-CN" altLang="en-US" dirty="0">
              <a:solidFill>
                <a:schemeClr val="bg1"/>
              </a:solidFill>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8597" y="3717032"/>
            <a:ext cx="5635347" cy="2113255"/>
          </a:xfrm>
          <a:prstGeom prst="rect">
            <a:avLst/>
          </a:prstGeom>
          <a:ln w="88900" cap="sq" cmpd="thickThin">
            <a:solidFill>
              <a:srgbClr val="000000"/>
            </a:solidFill>
            <a:prstDash val="solid"/>
            <a:miter lim="800000"/>
          </a:ln>
          <a:effectLst>
            <a:innerShdw blurRad="76200">
              <a:srgbClr val="000000"/>
            </a:innerShdw>
          </a:effectLst>
        </p:spPr>
      </p:pic>
      <p:sp>
        <p:nvSpPr>
          <p:cNvPr id="10" name="内容占位符 2"/>
          <p:cNvSpPr>
            <a:spLocks noGrp="1"/>
          </p:cNvSpPr>
          <p:nvPr>
            <p:ph idx="1"/>
          </p:nvPr>
        </p:nvSpPr>
        <p:spPr>
          <a:xfrm>
            <a:off x="330896" y="1505175"/>
            <a:ext cx="9433048" cy="4325112"/>
          </a:xfrm>
        </p:spPr>
        <p:txBody>
          <a:bodyPr/>
          <a:lstStyle/>
          <a:p>
            <a:pPr marL="109728" indent="0">
              <a:buNone/>
            </a:pPr>
            <a:r>
              <a:rPr lang="zh-CN" altLang="en-US" dirty="0" smtClean="0">
                <a:solidFill>
                  <a:schemeClr val="bg2"/>
                </a:solidFill>
              </a:rPr>
              <a:t>实际测试系统：</a:t>
            </a:r>
            <a:r>
              <a:rPr lang="en-US" altLang="zh-CN" dirty="0">
                <a:solidFill>
                  <a:schemeClr val="bg2"/>
                </a:solidFill>
                <a:latin typeface="Times New Roman" panose="02020603050405020304" pitchFamily="18" charset="0"/>
                <a:cs typeface="Times New Roman" panose="02020603050405020304" pitchFamily="18" charset="0"/>
              </a:rPr>
              <a:t> </a:t>
            </a:r>
            <a:r>
              <a:rPr lang="en-US" altLang="zh-CN" dirty="0" err="1" smtClean="0">
                <a:solidFill>
                  <a:schemeClr val="bg2"/>
                </a:solidFill>
                <a:latin typeface="Times New Roman" panose="02020603050405020304" pitchFamily="18" charset="0"/>
                <a:cs typeface="Times New Roman" panose="02020603050405020304" pitchFamily="18" charset="0"/>
              </a:rPr>
              <a:t>MonoSLAM</a:t>
            </a:r>
            <a:endParaRPr lang="en-US" altLang="zh-CN" dirty="0" smtClean="0">
              <a:solidFill>
                <a:schemeClr val="bg2"/>
              </a:solidFill>
              <a:latin typeface="Times New Roman" panose="02020603050405020304" pitchFamily="18" charset="0"/>
              <a:cs typeface="Times New Roman" panose="02020603050405020304" pitchFamily="18" charset="0"/>
            </a:endParaRPr>
          </a:p>
          <a:p>
            <a:pPr marL="109728" indent="0">
              <a:buNone/>
            </a:pPr>
            <a:endParaRPr lang="en-US" altLang="zh-CN" dirty="0" smtClean="0">
              <a:solidFill>
                <a:schemeClr val="bg2"/>
              </a:solidFill>
            </a:endParaRPr>
          </a:p>
          <a:p>
            <a:pPr marL="109728" indent="0">
              <a:buNone/>
            </a:pPr>
            <a:r>
              <a:rPr lang="en-US" altLang="zh-CN" dirty="0" smtClean="0">
                <a:solidFill>
                  <a:schemeClr val="bg2"/>
                </a:solidFill>
              </a:rPr>
              <a:t>EKF</a:t>
            </a:r>
            <a:r>
              <a:rPr lang="zh-CN" altLang="en-US" dirty="0" smtClean="0">
                <a:solidFill>
                  <a:schemeClr val="bg2"/>
                </a:solidFill>
              </a:rPr>
              <a:t>局限性：</a:t>
            </a:r>
            <a:endParaRPr lang="en-US" altLang="zh-CN" dirty="0" smtClean="0">
              <a:solidFill>
                <a:schemeClr val="bg2"/>
              </a:solidFill>
            </a:endParaRPr>
          </a:p>
          <a:p>
            <a:r>
              <a:rPr lang="zh-CN" altLang="en-US" dirty="0" smtClean="0">
                <a:solidFill>
                  <a:schemeClr val="bg2"/>
                </a:solidFill>
              </a:rPr>
              <a:t>路标点引入状态变量，保存其均值与协方差矩阵：</a:t>
            </a:r>
            <a:r>
              <a:rPr lang="en-US" altLang="zh-CN" dirty="0" smtClean="0">
                <a:solidFill>
                  <a:schemeClr val="bg2"/>
                </a:solidFill>
              </a:rPr>
              <a:t>O(n^2)</a:t>
            </a:r>
          </a:p>
          <a:p>
            <a:r>
              <a:rPr lang="zh-CN" altLang="en-US" dirty="0">
                <a:solidFill>
                  <a:schemeClr val="bg2"/>
                </a:solidFill>
              </a:rPr>
              <a:t>误差累计</a:t>
            </a:r>
            <a:endParaRPr lang="en-US" altLang="zh-CN" dirty="0">
              <a:solidFill>
                <a:schemeClr val="bg2"/>
              </a:solidFill>
            </a:endParaRPr>
          </a:p>
          <a:p>
            <a:r>
              <a:rPr lang="zh-CN" altLang="en-US" dirty="0" smtClean="0">
                <a:solidFill>
                  <a:schemeClr val="bg2"/>
                </a:solidFill>
              </a:rPr>
              <a:t>线性化假设</a:t>
            </a:r>
            <a:endParaRPr lang="en-US" altLang="zh-CN" dirty="0" smtClean="0">
              <a:solidFill>
                <a:schemeClr val="bg2"/>
              </a:solidFill>
            </a:endParaRPr>
          </a:p>
          <a:p>
            <a:r>
              <a:rPr lang="zh-CN" altLang="en-US" dirty="0" smtClean="0">
                <a:solidFill>
                  <a:schemeClr val="bg2"/>
                </a:solidFill>
              </a:rPr>
              <a:t>高斯噪声假设</a:t>
            </a:r>
            <a:endParaRPr lang="en-US" altLang="zh-CN" dirty="0" smtClean="0">
              <a:solidFill>
                <a:schemeClr val="bg2"/>
              </a:solidFill>
            </a:endParaRPr>
          </a:p>
          <a:p>
            <a:r>
              <a:rPr lang="zh-CN" altLang="en-US" dirty="0" smtClean="0">
                <a:solidFill>
                  <a:schemeClr val="bg2"/>
                </a:solidFill>
              </a:rPr>
              <a:t>路标地图不够直观</a:t>
            </a:r>
            <a:endParaRPr lang="zh-CN" altLang="en-US" dirty="0">
              <a:solidFill>
                <a:schemeClr val="bg2"/>
              </a:solidFill>
            </a:endParaRPr>
          </a:p>
        </p:txBody>
      </p:sp>
      <p:graphicFrame>
        <p:nvGraphicFramePr>
          <p:cNvPr id="12" name="表格 11"/>
          <p:cNvGraphicFramePr>
            <a:graphicFrameLocks noGrp="1"/>
          </p:cNvGraphicFramePr>
          <p:nvPr>
            <p:extLst>
              <p:ext uri="{D42A27DB-BD31-4B8C-83A1-F6EECF244321}">
                <p14:modId xmlns:p14="http://schemas.microsoft.com/office/powerpoint/2010/main" val="2420270213"/>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6550216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 calcmode="lin" valueType="num">
                                      <p:cBhvr additive="base">
                                        <p:cTn id="12"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0">
                                            <p:txEl>
                                              <p:pRg st="2" end="2"/>
                                            </p:txEl>
                                          </p:spTgt>
                                        </p:tgtEl>
                                        <p:attrNameLst>
                                          <p:attrName>style.visibility</p:attrName>
                                        </p:attrNameLst>
                                      </p:cBhvr>
                                      <p:to>
                                        <p:strVal val="visible"/>
                                      </p:to>
                                    </p:set>
                                    <p:anim calcmode="lin" valueType="num">
                                      <p:cBhvr additive="base">
                                        <p:cTn id="18"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1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 calcmode="lin" valueType="num">
                                      <p:cBhvr additive="base">
                                        <p:cTn id="24"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0">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10">
                                            <p:txEl>
                                              <p:pRg st="4" end="4"/>
                                            </p:txEl>
                                          </p:spTgt>
                                        </p:tgtEl>
                                        <p:attrNameLst>
                                          <p:attrName>style.visibility</p:attrName>
                                        </p:attrNameLst>
                                      </p:cBhvr>
                                      <p:to>
                                        <p:strVal val="visible"/>
                                      </p:to>
                                    </p:set>
                                    <p:anim calcmode="lin" valueType="num">
                                      <p:cBhvr additive="base">
                                        <p:cTn id="30"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10">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0">
                                            <p:txEl>
                                              <p:pRg st="5" end="5"/>
                                            </p:txEl>
                                          </p:spTgt>
                                        </p:tgtEl>
                                        <p:attrNameLst>
                                          <p:attrName>style.visibility</p:attrName>
                                        </p:attrNameLst>
                                      </p:cBhvr>
                                      <p:to>
                                        <p:strVal val="visible"/>
                                      </p:to>
                                    </p:set>
                                    <p:anim calcmode="lin" valueType="num">
                                      <p:cBhvr additive="base">
                                        <p:cTn id="36" dur="500" fill="hold"/>
                                        <p:tgtEl>
                                          <p:spTgt spid="10">
                                            <p:txEl>
                                              <p:pRg st="5" end="5"/>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10">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10">
                                            <p:txEl>
                                              <p:pRg st="6" end="6"/>
                                            </p:txEl>
                                          </p:spTgt>
                                        </p:tgtEl>
                                        <p:attrNameLst>
                                          <p:attrName>style.visibility</p:attrName>
                                        </p:attrNameLst>
                                      </p:cBhvr>
                                      <p:to>
                                        <p:strVal val="visible"/>
                                      </p:to>
                                    </p:set>
                                    <p:anim calcmode="lin" valueType="num">
                                      <p:cBhvr additive="base">
                                        <p:cTn id="42" dur="500" fill="hold"/>
                                        <p:tgtEl>
                                          <p:spTgt spid="10">
                                            <p:txEl>
                                              <p:pRg st="6" end="6"/>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10">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10">
                                            <p:txEl>
                                              <p:pRg st="7" end="7"/>
                                            </p:txEl>
                                          </p:spTgt>
                                        </p:tgtEl>
                                        <p:attrNameLst>
                                          <p:attrName>style.visibility</p:attrName>
                                        </p:attrNameLst>
                                      </p:cBhvr>
                                      <p:to>
                                        <p:strVal val="visible"/>
                                      </p:to>
                                    </p:set>
                                    <p:anim calcmode="lin" valueType="num">
                                      <p:cBhvr additive="base">
                                        <p:cTn id="48" dur="500" fill="hold"/>
                                        <p:tgtEl>
                                          <p:spTgt spid="10">
                                            <p:txEl>
                                              <p:pRg st="7" end="7"/>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10">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20" y="241461"/>
            <a:ext cx="8915400" cy="1140425"/>
          </a:xfrm>
        </p:spPr>
        <p:txBody>
          <a:bodyPr>
            <a:normAutofit/>
          </a:bodyPr>
          <a:lstStyle/>
          <a:p>
            <a:pPr lvl="0"/>
            <a:r>
              <a:rPr lang="en-US" altLang="zh-CN" dirty="0" smtClean="0">
                <a:solidFill>
                  <a:schemeClr val="bg1"/>
                </a:solidFill>
              </a:rPr>
              <a:t>2.</a:t>
            </a:r>
            <a:r>
              <a:rPr lang="zh-CN" altLang="en-US" dirty="0" smtClean="0">
                <a:solidFill>
                  <a:schemeClr val="bg1"/>
                </a:solidFill>
              </a:rPr>
              <a:t> </a:t>
            </a:r>
            <a:r>
              <a:rPr lang="zh-CN" altLang="en-US" sz="4400" dirty="0" smtClean="0">
                <a:solidFill>
                  <a:schemeClr val="bg1"/>
                </a:solidFill>
              </a:rPr>
              <a:t>基于关键帧</a:t>
            </a:r>
            <a:r>
              <a:rPr lang="en-US" altLang="zh-CN" sz="4400" dirty="0" smtClean="0">
                <a:solidFill>
                  <a:schemeClr val="bg1"/>
                </a:solidFill>
              </a:rPr>
              <a:t>BA</a:t>
            </a:r>
            <a:endParaRPr lang="zh-CN" altLang="en-US" dirty="0">
              <a:solidFill>
                <a:schemeClr val="bg1"/>
              </a:solidFill>
            </a:endParaRPr>
          </a:p>
        </p:txBody>
      </p:sp>
      <p:sp>
        <p:nvSpPr>
          <p:cNvPr id="10" name="内容占位符 2"/>
          <p:cNvSpPr>
            <a:spLocks noGrp="1"/>
          </p:cNvSpPr>
          <p:nvPr>
            <p:ph idx="1"/>
          </p:nvPr>
        </p:nvSpPr>
        <p:spPr>
          <a:xfrm>
            <a:off x="239122" y="1340768"/>
            <a:ext cx="8915400" cy="4680520"/>
          </a:xfrm>
        </p:spPr>
        <p:txBody>
          <a:bodyPr>
            <a:normAutofit lnSpcReduction="10000"/>
          </a:bodyPr>
          <a:lstStyle/>
          <a:p>
            <a:pPr marL="109728" indent="0">
              <a:buNone/>
            </a:pPr>
            <a:r>
              <a:rPr lang="zh-CN" altLang="en-US" dirty="0" smtClean="0">
                <a:solidFill>
                  <a:schemeClr val="bg2"/>
                </a:solidFill>
              </a:rPr>
              <a:t>测试系统：</a:t>
            </a:r>
            <a:r>
              <a:rPr lang="en-US" altLang="zh-CN" dirty="0" smtClean="0">
                <a:solidFill>
                  <a:schemeClr val="bg2"/>
                </a:solidFill>
              </a:rPr>
              <a:t>ORB-SLAM</a:t>
            </a:r>
          </a:p>
          <a:p>
            <a:pPr marL="109728" indent="0">
              <a:buNone/>
            </a:pPr>
            <a:endParaRPr lang="en-US" altLang="zh-CN" dirty="0" smtClean="0">
              <a:solidFill>
                <a:schemeClr val="bg2"/>
              </a:solidFill>
            </a:endParaRPr>
          </a:p>
          <a:p>
            <a:pPr marL="109728" indent="0">
              <a:buNone/>
            </a:pPr>
            <a:r>
              <a:rPr lang="zh-CN" altLang="en-US" dirty="0" smtClean="0">
                <a:solidFill>
                  <a:schemeClr val="bg2"/>
                </a:solidFill>
              </a:rPr>
              <a:t>基于特征点法的特点：</a:t>
            </a:r>
            <a:endParaRPr lang="en-US" altLang="zh-CN" dirty="0" smtClean="0">
              <a:solidFill>
                <a:schemeClr val="bg2"/>
              </a:solidFill>
            </a:endParaRPr>
          </a:p>
          <a:p>
            <a:r>
              <a:rPr lang="zh-CN" altLang="en-US" dirty="0" smtClean="0">
                <a:solidFill>
                  <a:schemeClr val="bg2"/>
                </a:solidFill>
              </a:rPr>
              <a:t>提取特征点</a:t>
            </a:r>
            <a:endParaRPr lang="en-US" altLang="zh-CN" dirty="0" smtClean="0">
              <a:solidFill>
                <a:schemeClr val="bg2"/>
              </a:solidFill>
            </a:endParaRPr>
          </a:p>
          <a:p>
            <a:r>
              <a:rPr lang="zh-CN" altLang="en-US" dirty="0" smtClean="0">
                <a:solidFill>
                  <a:schemeClr val="bg2"/>
                </a:solidFill>
              </a:rPr>
              <a:t>计算特征描述子</a:t>
            </a:r>
            <a:endParaRPr lang="en-US" altLang="zh-CN" dirty="0">
              <a:solidFill>
                <a:schemeClr val="bg2"/>
              </a:solidFill>
            </a:endParaRPr>
          </a:p>
          <a:p>
            <a:r>
              <a:rPr lang="zh-CN" altLang="en-US" dirty="0" smtClean="0">
                <a:solidFill>
                  <a:schemeClr val="bg2"/>
                </a:solidFill>
              </a:rPr>
              <a:t>特征点匹配</a:t>
            </a:r>
            <a:endParaRPr lang="en-US" altLang="zh-CN" dirty="0" smtClean="0">
              <a:solidFill>
                <a:schemeClr val="bg2"/>
              </a:solidFill>
            </a:endParaRPr>
          </a:p>
          <a:p>
            <a:r>
              <a:rPr lang="zh-CN" altLang="en-US" dirty="0">
                <a:solidFill>
                  <a:schemeClr val="bg2"/>
                </a:solidFill>
              </a:rPr>
              <a:t>最小</a:t>
            </a:r>
            <a:r>
              <a:rPr lang="zh-CN" altLang="en-US" dirty="0" smtClean="0">
                <a:solidFill>
                  <a:schemeClr val="bg2"/>
                </a:solidFill>
              </a:rPr>
              <a:t>化重投影误差</a:t>
            </a:r>
            <a:endParaRPr lang="en-US" altLang="zh-CN" dirty="0" smtClean="0">
              <a:solidFill>
                <a:schemeClr val="bg2"/>
              </a:solidFill>
            </a:endParaRPr>
          </a:p>
          <a:p>
            <a:pPr marL="109728" indent="0">
              <a:buNone/>
            </a:pPr>
            <a:endParaRPr lang="en-US" altLang="zh-CN" dirty="0">
              <a:solidFill>
                <a:schemeClr val="bg2"/>
              </a:solidFill>
            </a:endParaRPr>
          </a:p>
          <a:p>
            <a:pPr marL="109728" indent="0">
              <a:buNone/>
            </a:pPr>
            <a:endParaRPr lang="en-US" altLang="zh-CN" dirty="0">
              <a:solidFill>
                <a:schemeClr val="bg2"/>
              </a:solidFill>
            </a:endParaRPr>
          </a:p>
          <a:p>
            <a:r>
              <a:rPr lang="zh-CN" altLang="en-US" dirty="0" smtClean="0">
                <a:solidFill>
                  <a:schemeClr val="bg2"/>
                </a:solidFill>
              </a:rPr>
              <a:t>应用于单目、双目、</a:t>
            </a:r>
            <a:r>
              <a:rPr lang="en-US" altLang="zh-CN" dirty="0" smtClean="0">
                <a:solidFill>
                  <a:schemeClr val="bg2"/>
                </a:solidFill>
              </a:rPr>
              <a:t>RGB-D</a:t>
            </a:r>
            <a:r>
              <a:rPr lang="zh-CN" altLang="en-US" dirty="0" smtClean="0">
                <a:solidFill>
                  <a:schemeClr val="bg2"/>
                </a:solidFill>
              </a:rPr>
              <a:t>中</a:t>
            </a:r>
            <a:endParaRPr lang="en-US" altLang="zh-CN" dirty="0" smtClean="0">
              <a:solidFill>
                <a:schemeClr val="bg2"/>
              </a:solidFill>
            </a:endParaRPr>
          </a:p>
          <a:p>
            <a:pPr marL="109728" indent="0">
              <a:buNone/>
            </a:pPr>
            <a:endParaRPr lang="en-US" altLang="zh-CN" dirty="0" smtClean="0">
              <a:solidFill>
                <a:schemeClr val="bg2"/>
              </a:solidFill>
            </a:endParaRPr>
          </a:p>
          <a:p>
            <a:endParaRPr lang="en-US" altLang="zh-CN" dirty="0" smtClean="0">
              <a:solidFill>
                <a:schemeClr val="bg2"/>
              </a:solidFill>
            </a:endParaRPr>
          </a:p>
          <a:p>
            <a:endParaRPr lang="en-US" altLang="zh-CN" dirty="0" smtClean="0">
              <a:solidFill>
                <a:schemeClr val="bg2"/>
              </a:solidFill>
            </a:endParaRPr>
          </a:p>
          <a:p>
            <a:endParaRPr lang="zh-CN" altLang="en-US" dirty="0">
              <a:solidFill>
                <a:schemeClr val="bg2"/>
              </a:solidFill>
            </a:endParaRPr>
          </a:p>
        </p:txBody>
      </p:sp>
      <p:graphicFrame>
        <p:nvGraphicFramePr>
          <p:cNvPr id="8" name="对象 7"/>
          <p:cNvGraphicFramePr>
            <a:graphicFrameLocks noChangeAspect="1"/>
          </p:cNvGraphicFramePr>
          <p:nvPr>
            <p:extLst>
              <p:ext uri="{D42A27DB-BD31-4B8C-83A1-F6EECF244321}">
                <p14:modId xmlns:p14="http://schemas.microsoft.com/office/powerpoint/2010/main" val="4055402601"/>
              </p:ext>
            </p:extLst>
          </p:nvPr>
        </p:nvGraphicFramePr>
        <p:xfrm>
          <a:off x="1136576" y="4293611"/>
          <a:ext cx="4049719" cy="817645"/>
        </p:xfrm>
        <a:graphic>
          <a:graphicData uri="http://schemas.openxmlformats.org/presentationml/2006/ole">
            <mc:AlternateContent xmlns:mc="http://schemas.openxmlformats.org/markup-compatibility/2006">
              <mc:Choice xmlns:v="urn:schemas-microsoft-com:vml" Requires="v">
                <p:oleObj spid="_x0000_s4179" name="Equation" r:id="rId4" imgW="2768400" imgH="558720" progId="Equation.DSMT4">
                  <p:embed/>
                </p:oleObj>
              </mc:Choice>
              <mc:Fallback>
                <p:oleObj name="Equation" r:id="rId4" imgW="2768400" imgH="558720" progId="Equation.DSMT4">
                  <p:embed/>
                  <p:pic>
                    <p:nvPicPr>
                      <p:cNvPr id="0" name=""/>
                      <p:cNvPicPr/>
                      <p:nvPr/>
                    </p:nvPicPr>
                    <p:blipFill>
                      <a:blip r:embed="rId5"/>
                      <a:stretch>
                        <a:fillRect/>
                      </a:stretch>
                    </p:blipFill>
                    <p:spPr>
                      <a:xfrm>
                        <a:off x="1136576" y="4293611"/>
                        <a:ext cx="4049719" cy="817645"/>
                      </a:xfrm>
                      <a:prstGeom prst="rect">
                        <a:avLst/>
                      </a:prstGeom>
                      <a:solidFill>
                        <a:schemeClr val="bg2"/>
                      </a:solidFill>
                    </p:spPr>
                  </p:pic>
                </p:oleObj>
              </mc:Fallback>
            </mc:AlternateContent>
          </a:graphicData>
        </a:graphic>
      </p:graphicFrame>
      <p:pic>
        <p:nvPicPr>
          <p:cNvPr id="5" name="图片 4"/>
          <p:cNvPicPr>
            <a:picLocks noChangeAspect="1"/>
          </p:cNvPicPr>
          <p:nvPr/>
        </p:nvPicPr>
        <p:blipFill>
          <a:blip r:embed="rId6"/>
          <a:stretch>
            <a:fillRect/>
          </a:stretch>
        </p:blipFill>
        <p:spPr>
          <a:xfrm>
            <a:off x="5517343" y="3751893"/>
            <a:ext cx="4354098" cy="2798489"/>
          </a:xfrm>
          <a:prstGeom prst="rect">
            <a:avLst/>
          </a:prstGeom>
        </p:spPr>
      </p:pic>
      <p:graphicFrame>
        <p:nvGraphicFramePr>
          <p:cNvPr id="11" name="表格 10"/>
          <p:cNvGraphicFramePr>
            <a:graphicFrameLocks noGrp="1"/>
          </p:cNvGraphicFramePr>
          <p:nvPr>
            <p:extLst>
              <p:ext uri="{D42A27DB-BD31-4B8C-83A1-F6EECF244321}">
                <p14:modId xmlns:p14="http://schemas.microsoft.com/office/powerpoint/2010/main" val="2420270213"/>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pic>
        <p:nvPicPr>
          <p:cNvPr id="3" name="图片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2000" y="592865"/>
            <a:ext cx="5334000" cy="2933700"/>
          </a:xfrm>
          <a:prstGeom prst="rect">
            <a:avLst/>
          </a:prstGeom>
        </p:spPr>
      </p:pic>
    </p:spTree>
    <p:extLst>
      <p:ext uri="{BB962C8B-B14F-4D97-AF65-F5344CB8AC3E}">
        <p14:creationId xmlns:p14="http://schemas.microsoft.com/office/powerpoint/2010/main" val="360888575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 calcmode="lin" valueType="num">
                                      <p:cBhvr additive="base">
                                        <p:cTn id="17"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10">
                                            <p:txEl>
                                              <p:pRg st="3" end="3"/>
                                            </p:txEl>
                                          </p:spTgt>
                                        </p:tgtEl>
                                        <p:attrNameLst>
                                          <p:attrName>style.visibility</p:attrName>
                                        </p:attrNameLst>
                                      </p:cBhvr>
                                      <p:to>
                                        <p:strVal val="visible"/>
                                      </p:to>
                                    </p:set>
                                    <p:anim calcmode="lin" valueType="num">
                                      <p:cBhvr additive="base">
                                        <p:cTn id="23"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0">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0">
                                            <p:txEl>
                                              <p:pRg st="4" end="4"/>
                                            </p:txEl>
                                          </p:spTgt>
                                        </p:tgtEl>
                                        <p:attrNameLst>
                                          <p:attrName>style.visibility</p:attrName>
                                        </p:attrNameLst>
                                      </p:cBhvr>
                                      <p:to>
                                        <p:strVal val="visible"/>
                                      </p:to>
                                    </p:set>
                                    <p:anim calcmode="lin" valueType="num">
                                      <p:cBhvr additive="base">
                                        <p:cTn id="29"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0">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0">
                                            <p:txEl>
                                              <p:pRg st="5" end="5"/>
                                            </p:txEl>
                                          </p:spTgt>
                                        </p:tgtEl>
                                        <p:attrNameLst>
                                          <p:attrName>style.visibility</p:attrName>
                                        </p:attrNameLst>
                                      </p:cBhvr>
                                      <p:to>
                                        <p:strVal val="visible"/>
                                      </p:to>
                                    </p:set>
                                    <p:anim calcmode="lin" valueType="num">
                                      <p:cBhvr additive="base">
                                        <p:cTn id="35" dur="500" fill="hold"/>
                                        <p:tgtEl>
                                          <p:spTgt spid="10">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10">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0">
                                            <p:txEl>
                                              <p:pRg st="6" end="6"/>
                                            </p:txEl>
                                          </p:spTgt>
                                        </p:tgtEl>
                                        <p:attrNameLst>
                                          <p:attrName>style.visibility</p:attrName>
                                        </p:attrNameLst>
                                      </p:cBhvr>
                                      <p:to>
                                        <p:strVal val="visible"/>
                                      </p:to>
                                    </p:set>
                                    <p:anim calcmode="lin" valueType="num">
                                      <p:cBhvr additive="base">
                                        <p:cTn id="41" dur="500" fill="hold"/>
                                        <p:tgtEl>
                                          <p:spTgt spid="10">
                                            <p:txEl>
                                              <p:pRg st="6" end="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10">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8"/>
                                        </p:tgtEl>
                                        <p:attrNameLst>
                                          <p:attrName>style.visibility</p:attrName>
                                        </p:attrNameLst>
                                      </p:cBhvr>
                                      <p:to>
                                        <p:strVal val="visible"/>
                                      </p:to>
                                    </p:set>
                                    <p:anim calcmode="lin" valueType="num">
                                      <p:cBhvr additive="base">
                                        <p:cTn id="47" dur="500" fill="hold"/>
                                        <p:tgtEl>
                                          <p:spTgt spid="8"/>
                                        </p:tgtEl>
                                        <p:attrNameLst>
                                          <p:attrName>ppt_x</p:attrName>
                                        </p:attrNameLst>
                                      </p:cBhvr>
                                      <p:tavLst>
                                        <p:tav tm="0">
                                          <p:val>
                                            <p:strVal val="#ppt_x"/>
                                          </p:val>
                                        </p:tav>
                                        <p:tav tm="100000">
                                          <p:val>
                                            <p:strVal val="#ppt_x"/>
                                          </p:val>
                                        </p:tav>
                                      </p:tavLst>
                                    </p:anim>
                                    <p:anim calcmode="lin" valueType="num">
                                      <p:cBhvr additive="base">
                                        <p:cTn id="4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10">
                                            <p:txEl>
                                              <p:pRg st="9" end="9"/>
                                            </p:txEl>
                                          </p:spTgt>
                                        </p:tgtEl>
                                        <p:attrNameLst>
                                          <p:attrName>style.visibility</p:attrName>
                                        </p:attrNameLst>
                                      </p:cBhvr>
                                      <p:to>
                                        <p:strVal val="visible"/>
                                      </p:to>
                                    </p:set>
                                    <p:anim calcmode="lin" valueType="num">
                                      <p:cBhvr additive="base">
                                        <p:cTn id="53" dur="500" fill="hold"/>
                                        <p:tgtEl>
                                          <p:spTgt spid="10">
                                            <p:txEl>
                                              <p:pRg st="9" end="9"/>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10">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1600" y="377999"/>
            <a:ext cx="8915400" cy="1141200"/>
          </a:xfrm>
        </p:spPr>
        <p:txBody>
          <a:bodyPr/>
          <a:lstStyle/>
          <a:p>
            <a:r>
              <a:rPr lang="en-US" altLang="zh-CN" dirty="0" smtClean="0">
                <a:solidFill>
                  <a:schemeClr val="bg1"/>
                </a:solidFill>
              </a:rPr>
              <a:t>2.</a:t>
            </a:r>
            <a:r>
              <a:rPr lang="zh-CN" altLang="en-US" dirty="0" smtClean="0">
                <a:solidFill>
                  <a:schemeClr val="bg1"/>
                </a:solidFill>
              </a:rPr>
              <a:t>基于直接跟踪法</a:t>
            </a:r>
            <a:endParaRPr lang="zh-CN" altLang="en-US" dirty="0">
              <a:solidFill>
                <a:schemeClr val="bg1"/>
              </a:solidFill>
            </a:endParaRPr>
          </a:p>
        </p:txBody>
      </p:sp>
      <p:sp>
        <p:nvSpPr>
          <p:cNvPr id="9" name="内容占位符 2"/>
          <p:cNvSpPr txBox="1">
            <a:spLocks/>
          </p:cNvSpPr>
          <p:nvPr/>
        </p:nvSpPr>
        <p:spPr>
          <a:xfrm>
            <a:off x="561600" y="1504800"/>
            <a:ext cx="8915400" cy="4837856"/>
          </a:xfrm>
          <a:prstGeom prst="rect">
            <a:avLst/>
          </a:prstGeom>
        </p:spPr>
        <p:txBody>
          <a:bodyPr vert="horz">
            <a:normAutofit/>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lumMod val="75000"/>
                  </a:schemeClr>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2">
                    <a:lumMod val="75000"/>
                  </a:schemeClr>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pPr marL="109728" indent="0">
              <a:buFont typeface="Georgia"/>
              <a:buNone/>
            </a:pPr>
            <a:r>
              <a:rPr lang="zh-CN" altLang="en-US" dirty="0" smtClean="0">
                <a:solidFill>
                  <a:schemeClr val="bg2"/>
                </a:solidFill>
              </a:rPr>
              <a:t>实际测试系统：</a:t>
            </a:r>
            <a:r>
              <a:rPr lang="en-US" altLang="zh-CN" dirty="0" smtClean="0">
                <a:solidFill>
                  <a:schemeClr val="bg2"/>
                </a:solidFill>
              </a:rPr>
              <a:t>SVO</a:t>
            </a:r>
          </a:p>
          <a:p>
            <a:pPr marL="109728" indent="0">
              <a:buFont typeface="Georgia"/>
              <a:buNone/>
            </a:pPr>
            <a:endParaRPr lang="en-US" altLang="zh-CN" dirty="0" smtClean="0">
              <a:solidFill>
                <a:schemeClr val="bg2"/>
              </a:solidFill>
            </a:endParaRPr>
          </a:p>
          <a:p>
            <a:pPr marL="109728" indent="0">
              <a:buFont typeface="Georgia"/>
              <a:buNone/>
            </a:pPr>
            <a:endParaRPr lang="en-US" altLang="zh-CN" dirty="0" smtClean="0">
              <a:solidFill>
                <a:schemeClr val="bg2"/>
              </a:solidFill>
            </a:endParaRPr>
          </a:p>
          <a:p>
            <a:pPr marL="109728" indent="0">
              <a:buFont typeface="Georgia"/>
              <a:buNone/>
            </a:pPr>
            <a:r>
              <a:rPr lang="zh-CN" altLang="en-US" dirty="0" smtClean="0">
                <a:solidFill>
                  <a:schemeClr val="bg2"/>
                </a:solidFill>
              </a:rPr>
              <a:t>基于直接法的特点：</a:t>
            </a:r>
            <a:endParaRPr lang="en-US" altLang="zh-CN" dirty="0">
              <a:solidFill>
                <a:schemeClr val="bg2"/>
              </a:solidFill>
            </a:endParaRPr>
          </a:p>
          <a:p>
            <a:r>
              <a:rPr lang="zh-CN" altLang="en-US" dirty="0" smtClean="0">
                <a:solidFill>
                  <a:schemeClr val="bg2"/>
                </a:solidFill>
              </a:rPr>
              <a:t>基本假设：同一空间点在各视角下测到的灰度不变。</a:t>
            </a:r>
            <a:endParaRPr lang="en-US" altLang="zh-CN" dirty="0" smtClean="0">
              <a:solidFill>
                <a:schemeClr val="bg2"/>
              </a:solidFill>
            </a:endParaRPr>
          </a:p>
          <a:p>
            <a:r>
              <a:rPr lang="zh-CN" altLang="en-US" dirty="0">
                <a:solidFill>
                  <a:schemeClr val="bg2"/>
                </a:solidFill>
              </a:rPr>
              <a:t>最小化光度误差</a:t>
            </a:r>
            <a:endParaRPr lang="en-US" altLang="zh-CN" dirty="0">
              <a:solidFill>
                <a:schemeClr val="bg2"/>
              </a:solidFill>
            </a:endParaRPr>
          </a:p>
          <a:p>
            <a:endParaRPr lang="en-US" altLang="zh-CN" dirty="0">
              <a:solidFill>
                <a:schemeClr val="bg2"/>
              </a:solidFill>
            </a:endParaRPr>
          </a:p>
          <a:p>
            <a:endParaRPr lang="en-US" altLang="zh-CN" dirty="0">
              <a:solidFill>
                <a:schemeClr val="bg2"/>
              </a:solidFill>
            </a:endParaRPr>
          </a:p>
          <a:p>
            <a:endParaRPr lang="en-US" altLang="zh-CN" dirty="0" smtClean="0">
              <a:solidFill>
                <a:schemeClr val="bg2"/>
              </a:solidFill>
            </a:endParaRPr>
          </a:p>
          <a:p>
            <a:r>
              <a:rPr lang="zh-CN" altLang="en-US" dirty="0" smtClean="0">
                <a:solidFill>
                  <a:schemeClr val="bg2"/>
                </a:solidFill>
              </a:rPr>
              <a:t>应用于单目、</a:t>
            </a:r>
            <a:r>
              <a:rPr lang="en-US" altLang="zh-CN" dirty="0" smtClean="0">
                <a:solidFill>
                  <a:schemeClr val="bg2"/>
                </a:solidFill>
              </a:rPr>
              <a:t>RGB-D</a:t>
            </a:r>
            <a:r>
              <a:rPr lang="zh-CN" altLang="en-US" dirty="0" smtClean="0">
                <a:solidFill>
                  <a:schemeClr val="bg2"/>
                </a:solidFill>
              </a:rPr>
              <a:t>中</a:t>
            </a:r>
            <a:endParaRPr lang="en-US" altLang="zh-CN" dirty="0" smtClean="0">
              <a:solidFill>
                <a:schemeClr val="bg2"/>
              </a:solidFill>
            </a:endParaRPr>
          </a:p>
          <a:p>
            <a:endParaRPr lang="zh-CN" altLang="en-US" dirty="0">
              <a:solidFill>
                <a:schemeClr val="bg2"/>
              </a:solidFill>
            </a:endParaRPr>
          </a:p>
        </p:txBody>
      </p:sp>
      <p:graphicFrame>
        <p:nvGraphicFramePr>
          <p:cNvPr id="10" name="对象 9"/>
          <p:cNvGraphicFramePr>
            <a:graphicFrameLocks noChangeAspect="1"/>
          </p:cNvGraphicFramePr>
          <p:nvPr>
            <p:extLst>
              <p:ext uri="{D42A27DB-BD31-4B8C-83A1-F6EECF244321}">
                <p14:modId xmlns:p14="http://schemas.microsoft.com/office/powerpoint/2010/main" val="2100854841"/>
              </p:ext>
            </p:extLst>
          </p:nvPr>
        </p:nvGraphicFramePr>
        <p:xfrm>
          <a:off x="2936776" y="4293096"/>
          <a:ext cx="4865688" cy="1358900"/>
        </p:xfrm>
        <a:graphic>
          <a:graphicData uri="http://schemas.openxmlformats.org/presentationml/2006/ole">
            <mc:AlternateContent xmlns:mc="http://schemas.openxmlformats.org/markup-compatibility/2006">
              <mc:Choice xmlns:v="urn:schemas-microsoft-com:vml" Requires="v">
                <p:oleObj spid="_x0000_s5203" name="Equation" r:id="rId4" imgW="3187440" imgH="888840" progId="Equation.DSMT4">
                  <p:embed/>
                </p:oleObj>
              </mc:Choice>
              <mc:Fallback>
                <p:oleObj name="Equation" r:id="rId4" imgW="3187440" imgH="888840" progId="Equation.DSMT4">
                  <p:embed/>
                  <p:pic>
                    <p:nvPicPr>
                      <p:cNvPr id="0" name=""/>
                      <p:cNvPicPr/>
                      <p:nvPr/>
                    </p:nvPicPr>
                    <p:blipFill>
                      <a:blip r:embed="rId5"/>
                      <a:stretch>
                        <a:fillRect/>
                      </a:stretch>
                    </p:blipFill>
                    <p:spPr>
                      <a:xfrm>
                        <a:off x="2936776" y="4293096"/>
                        <a:ext cx="4865688" cy="1358900"/>
                      </a:xfrm>
                      <a:prstGeom prst="rect">
                        <a:avLst/>
                      </a:prstGeom>
                      <a:solidFill>
                        <a:schemeClr val="bg2"/>
                      </a:solidFill>
                    </p:spPr>
                  </p:pic>
                </p:oleObj>
              </mc:Fallback>
            </mc:AlternateContent>
          </a:graphicData>
        </a:graphic>
      </p:graphicFrame>
      <p:pic>
        <p:nvPicPr>
          <p:cNvPr id="11" name="图片 10"/>
          <p:cNvPicPr>
            <a:picLocks noChangeAspect="1"/>
          </p:cNvPicPr>
          <p:nvPr/>
        </p:nvPicPr>
        <p:blipFill>
          <a:blip r:embed="rId6"/>
          <a:stretch>
            <a:fillRect/>
          </a:stretch>
        </p:blipFill>
        <p:spPr>
          <a:xfrm>
            <a:off x="5169024" y="938064"/>
            <a:ext cx="4666667" cy="2428571"/>
          </a:xfrm>
          <a:prstGeom prst="rect">
            <a:avLst/>
          </a:prstGeom>
        </p:spPr>
      </p:pic>
      <p:graphicFrame>
        <p:nvGraphicFramePr>
          <p:cNvPr id="12" name="表格 11"/>
          <p:cNvGraphicFramePr>
            <a:graphicFrameLocks noGrp="1"/>
          </p:cNvGraphicFramePr>
          <p:nvPr>
            <p:extLst>
              <p:ext uri="{D42A27DB-BD31-4B8C-83A1-F6EECF244321}">
                <p14:modId xmlns:p14="http://schemas.microsoft.com/office/powerpoint/2010/main" val="3529574709"/>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2046777172"/>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anim calcmode="lin" valueType="num">
                                      <p:cBhvr additive="base">
                                        <p:cTn id="13"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anim calcmode="lin" valueType="num">
                                      <p:cBhvr additive="base">
                                        <p:cTn id="19"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xEl>
                                              <p:pRg st="5" end="5"/>
                                            </p:txEl>
                                          </p:spTgt>
                                        </p:tgtEl>
                                        <p:attrNameLst>
                                          <p:attrName>style.visibility</p:attrName>
                                        </p:attrNameLst>
                                      </p:cBhvr>
                                      <p:to>
                                        <p:strVal val="visible"/>
                                      </p:to>
                                    </p:set>
                                    <p:anim calcmode="lin" valueType="num">
                                      <p:cBhvr additive="base">
                                        <p:cTn id="25"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9">
                                            <p:txEl>
                                              <p:pRg st="9" end="9"/>
                                            </p:txEl>
                                          </p:spTgt>
                                        </p:tgtEl>
                                        <p:attrNameLst>
                                          <p:attrName>style.visibility</p:attrName>
                                        </p:attrNameLst>
                                      </p:cBhvr>
                                      <p:to>
                                        <p:strVal val="visible"/>
                                      </p:to>
                                    </p:set>
                                    <p:anim calcmode="lin" valueType="num">
                                      <p:cBhvr additive="base">
                                        <p:cTn id="35" dur="500" fill="hold"/>
                                        <p:tgtEl>
                                          <p:spTgt spid="9">
                                            <p:txEl>
                                              <p:pRg st="9" end="9"/>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9">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1600" y="378000"/>
            <a:ext cx="8915400" cy="1141200"/>
          </a:xfrm>
        </p:spPr>
        <p:txBody>
          <a:bodyPr/>
          <a:lstStyle/>
          <a:p>
            <a:r>
              <a:rPr lang="en-US" altLang="zh-CN" dirty="0" smtClean="0">
                <a:solidFill>
                  <a:schemeClr val="bg1"/>
                </a:solidFill>
              </a:rPr>
              <a:t>2.</a:t>
            </a:r>
            <a:r>
              <a:rPr lang="zh-CN" altLang="en-US" dirty="0" smtClean="0">
                <a:solidFill>
                  <a:schemeClr val="bg1"/>
                </a:solidFill>
              </a:rPr>
              <a:t>方法优缺点分析</a:t>
            </a:r>
            <a:endParaRPr lang="zh-CN" altLang="en-US" dirty="0">
              <a:solidFill>
                <a:schemeClr val="bg1"/>
              </a:solidFill>
            </a:endParaRPr>
          </a:p>
        </p:txBody>
      </p:sp>
      <p:sp>
        <p:nvSpPr>
          <p:cNvPr id="7" name="内容占位符 2"/>
          <p:cNvSpPr>
            <a:spLocks noGrp="1"/>
          </p:cNvSpPr>
          <p:nvPr>
            <p:ph idx="1"/>
          </p:nvPr>
        </p:nvSpPr>
        <p:spPr>
          <a:xfrm>
            <a:off x="164468" y="1635971"/>
            <a:ext cx="4932548" cy="4169294"/>
          </a:xfrm>
        </p:spPr>
        <p:txBody>
          <a:bodyPr>
            <a:noAutofit/>
          </a:bodyPr>
          <a:lstStyle/>
          <a:p>
            <a:r>
              <a:rPr lang="zh-CN" altLang="en-US" sz="3600" dirty="0" smtClean="0">
                <a:solidFill>
                  <a:schemeClr val="bg1"/>
                </a:solidFill>
              </a:rPr>
              <a:t>特征点法</a:t>
            </a:r>
            <a:endParaRPr lang="en-US" altLang="zh-CN" sz="3600" dirty="0" smtClean="0">
              <a:solidFill>
                <a:schemeClr val="bg1"/>
              </a:solidFill>
            </a:endParaRPr>
          </a:p>
          <a:p>
            <a:pPr>
              <a:buClr>
                <a:srgbClr val="00B050"/>
              </a:buClr>
              <a:buFont typeface="Wingdings" panose="05000000000000000000" pitchFamily="2" charset="2"/>
              <a:buChar char="ü"/>
            </a:pPr>
            <a:r>
              <a:rPr lang="zh-CN" altLang="en-US" sz="2000" dirty="0" smtClean="0">
                <a:solidFill>
                  <a:schemeClr val="bg1"/>
                </a:solidFill>
                <a:latin typeface="+mn-ea"/>
              </a:rPr>
              <a:t>适用于较大的帧间运动</a:t>
            </a:r>
            <a:endParaRPr lang="en-US" altLang="zh-CN" sz="2000" dirty="0" smtClean="0">
              <a:solidFill>
                <a:schemeClr val="bg1"/>
              </a:solidFill>
              <a:latin typeface="+mn-ea"/>
            </a:endParaRPr>
          </a:p>
          <a:p>
            <a:pPr>
              <a:buClr>
                <a:srgbClr val="00B050"/>
              </a:buClr>
              <a:buFont typeface="Wingdings" panose="05000000000000000000" pitchFamily="2" charset="2"/>
              <a:buChar char="ü"/>
            </a:pPr>
            <a:r>
              <a:rPr lang="zh-CN" altLang="en-US" sz="2000" dirty="0">
                <a:solidFill>
                  <a:schemeClr val="bg1"/>
                </a:solidFill>
                <a:latin typeface="+mn-ea"/>
              </a:rPr>
              <a:t>对</a:t>
            </a:r>
            <a:r>
              <a:rPr lang="zh-CN" altLang="en-US" sz="2000" dirty="0" smtClean="0">
                <a:solidFill>
                  <a:schemeClr val="bg1"/>
                </a:solidFill>
                <a:latin typeface="+mn-ea"/>
              </a:rPr>
              <a:t>光照、动态物体不敏感</a:t>
            </a:r>
            <a:endParaRPr lang="en-US" altLang="zh-CN" sz="2000" dirty="0" smtClean="0">
              <a:solidFill>
                <a:schemeClr val="bg1"/>
              </a:solidFill>
              <a:latin typeface="+mn-ea"/>
            </a:endParaRPr>
          </a:p>
          <a:p>
            <a:pPr>
              <a:buClr>
                <a:srgbClr val="FF0000"/>
              </a:buClr>
              <a:buFont typeface="Arial Unicode MS" panose="020B0604020202020204" pitchFamily="34" charset="-122"/>
              <a:buChar char="✗"/>
            </a:pPr>
            <a:r>
              <a:rPr lang="zh-CN" altLang="en-US" sz="2000" dirty="0">
                <a:solidFill>
                  <a:schemeClr val="bg1"/>
                </a:solidFill>
                <a:latin typeface="Times New Roman" panose="02020603050405020304" pitchFamily="18" charset="0"/>
                <a:cs typeface="Times New Roman" panose="02020603050405020304" pitchFamily="18" charset="0"/>
              </a:rPr>
              <a:t>十分</a:t>
            </a:r>
            <a:r>
              <a:rPr lang="zh-CN" altLang="en-US" sz="2000" dirty="0" smtClean="0">
                <a:solidFill>
                  <a:schemeClr val="bg1"/>
                </a:solidFill>
                <a:latin typeface="Times New Roman" panose="02020603050405020304" pitchFamily="18" charset="0"/>
                <a:cs typeface="Times New Roman" panose="02020603050405020304" pitchFamily="18" charset="0"/>
              </a:rPr>
              <a:t>耗时（提取特征、计算描述子及</a:t>
            </a:r>
            <a:r>
              <a:rPr lang="zh-CN" altLang="en-US" sz="2000" dirty="0">
                <a:solidFill>
                  <a:schemeClr val="bg1"/>
                </a:solidFill>
                <a:latin typeface="Times New Roman" panose="02020603050405020304" pitchFamily="18" charset="0"/>
                <a:cs typeface="Times New Roman" panose="02020603050405020304" pitchFamily="18" charset="0"/>
              </a:rPr>
              <a:t>特征</a:t>
            </a:r>
            <a:r>
              <a:rPr lang="zh-CN" altLang="en-US" sz="2000" dirty="0" smtClean="0">
                <a:solidFill>
                  <a:schemeClr val="bg1"/>
                </a:solidFill>
                <a:latin typeface="Times New Roman" panose="02020603050405020304" pitchFamily="18" charset="0"/>
                <a:cs typeface="Times New Roman" panose="02020603050405020304" pitchFamily="18" charset="0"/>
              </a:rPr>
              <a:t>匹配，</a:t>
            </a:r>
            <a:r>
              <a:rPr lang="en-US" altLang="zh-CN" sz="2000" dirty="0">
                <a:solidFill>
                  <a:schemeClr val="bg1"/>
                </a:solidFill>
                <a:latin typeface="Times New Roman" panose="02020603050405020304" pitchFamily="18" charset="0"/>
                <a:cs typeface="Times New Roman" panose="02020603050405020304" pitchFamily="18" charset="0"/>
              </a:rPr>
              <a:t> </a:t>
            </a:r>
            <a:r>
              <a:rPr lang="en-US" altLang="zh-CN" sz="2000" dirty="0" smtClean="0">
                <a:solidFill>
                  <a:schemeClr val="bg1"/>
                </a:solidFill>
                <a:latin typeface="Times New Roman" panose="02020603050405020304" pitchFamily="18" charset="0"/>
                <a:cs typeface="Times New Roman" panose="02020603050405020304" pitchFamily="18" charset="0"/>
              </a:rPr>
              <a:t>ORB-SLAM</a:t>
            </a:r>
            <a:r>
              <a:rPr lang="zh-CN" altLang="en-US" sz="2000" dirty="0" smtClean="0">
                <a:solidFill>
                  <a:schemeClr val="bg1"/>
                </a:solidFill>
                <a:latin typeface="Times New Roman" panose="02020603050405020304" pitchFamily="18" charset="0"/>
                <a:cs typeface="Times New Roman" panose="02020603050405020304" pitchFamily="18" charset="0"/>
              </a:rPr>
              <a:t>系统</a:t>
            </a:r>
            <a:r>
              <a:rPr lang="zh-CN" altLang="en-US" sz="2000" dirty="0">
                <a:solidFill>
                  <a:schemeClr val="bg1"/>
                </a:solidFill>
                <a:latin typeface="Times New Roman" panose="02020603050405020304" pitchFamily="18" charset="0"/>
                <a:cs typeface="Times New Roman" panose="02020603050405020304" pitchFamily="18" charset="0"/>
              </a:rPr>
              <a:t>耗时</a:t>
            </a:r>
            <a:r>
              <a:rPr lang="en-US" altLang="zh-CN" sz="2000" dirty="0">
                <a:solidFill>
                  <a:schemeClr val="bg1"/>
                </a:solidFill>
                <a:latin typeface="Times New Roman" panose="02020603050405020304" pitchFamily="18" charset="0"/>
                <a:cs typeface="Times New Roman" panose="02020603050405020304" pitchFamily="18" charset="0"/>
              </a:rPr>
              <a:t>30ms</a:t>
            </a:r>
            <a:r>
              <a:rPr lang="zh-CN" altLang="en-US" sz="2000" dirty="0">
                <a:solidFill>
                  <a:schemeClr val="bg1"/>
                </a:solidFill>
                <a:latin typeface="Times New Roman" panose="02020603050405020304" pitchFamily="18" charset="0"/>
                <a:cs typeface="Times New Roman" panose="02020603050405020304" pitchFamily="18" charset="0"/>
              </a:rPr>
              <a:t>，提取特征点占用</a:t>
            </a:r>
            <a:r>
              <a:rPr lang="en-US" altLang="zh-CN" sz="2000" dirty="0">
                <a:solidFill>
                  <a:schemeClr val="bg1"/>
                </a:solidFill>
                <a:latin typeface="Times New Roman" panose="02020603050405020304" pitchFamily="18" charset="0"/>
                <a:cs typeface="Times New Roman" panose="02020603050405020304" pitchFamily="18" charset="0"/>
              </a:rPr>
              <a:t>20ms </a:t>
            </a:r>
            <a:r>
              <a:rPr lang="zh-CN" altLang="en-US" sz="2000" dirty="0" smtClean="0">
                <a:solidFill>
                  <a:schemeClr val="bg1"/>
                </a:solidFill>
                <a:latin typeface="+mn-ea"/>
              </a:rPr>
              <a:t>）</a:t>
            </a:r>
            <a:endParaRPr lang="en-US" altLang="zh-CN" sz="2000" dirty="0" smtClean="0">
              <a:solidFill>
                <a:schemeClr val="bg1"/>
              </a:solidFill>
              <a:latin typeface="+mn-ea"/>
            </a:endParaRPr>
          </a:p>
          <a:p>
            <a:pPr>
              <a:buClr>
                <a:srgbClr val="FF0000"/>
              </a:buClr>
              <a:buFont typeface="Arial Unicode MS" panose="020B0604020202020204" pitchFamily="34" charset="-122"/>
              <a:buChar char="✗"/>
            </a:pPr>
            <a:r>
              <a:rPr lang="zh-CN" altLang="en-US" sz="2000" dirty="0" smtClean="0">
                <a:solidFill>
                  <a:schemeClr val="bg1"/>
                </a:solidFill>
                <a:latin typeface="+mn-ea"/>
              </a:rPr>
              <a:t>存在误匹配，引进噪声</a:t>
            </a:r>
            <a:endParaRPr lang="en-US" altLang="zh-CN" sz="2000" dirty="0" smtClean="0">
              <a:solidFill>
                <a:schemeClr val="bg1"/>
              </a:solidFill>
              <a:latin typeface="+mn-ea"/>
            </a:endParaRPr>
          </a:p>
          <a:p>
            <a:pPr>
              <a:buClr>
                <a:srgbClr val="FF0000"/>
              </a:buClr>
              <a:buFont typeface="Arial Unicode MS" panose="020B0604020202020204" pitchFamily="34" charset="-122"/>
              <a:buChar char="✗"/>
            </a:pPr>
            <a:r>
              <a:rPr lang="zh-CN" altLang="en-US" sz="2000" dirty="0" smtClean="0">
                <a:solidFill>
                  <a:schemeClr val="bg1"/>
                </a:solidFill>
                <a:latin typeface="+mn-ea"/>
              </a:rPr>
              <a:t>仅使用特征点，丢弃大部分有用的图像信息</a:t>
            </a:r>
            <a:endParaRPr lang="en-US" altLang="zh-CN" sz="2000" dirty="0" smtClean="0">
              <a:solidFill>
                <a:schemeClr val="bg1"/>
              </a:solidFill>
              <a:latin typeface="+mn-ea"/>
            </a:endParaRPr>
          </a:p>
          <a:p>
            <a:pPr>
              <a:buClr>
                <a:srgbClr val="FF0000"/>
              </a:buClr>
              <a:buFont typeface="Arial Unicode MS" panose="020B0604020202020204" pitchFamily="34" charset="-122"/>
              <a:buChar char="✗"/>
            </a:pPr>
            <a:r>
              <a:rPr lang="zh-CN" altLang="en-US" sz="2000" dirty="0" smtClean="0">
                <a:solidFill>
                  <a:schemeClr val="bg1"/>
                </a:solidFill>
                <a:latin typeface="+mn-ea"/>
              </a:rPr>
              <a:t>运动到特征缺失、无明显纹理处，不可工作</a:t>
            </a:r>
            <a:endParaRPr lang="en-US" altLang="zh-CN" sz="2000" dirty="0" smtClean="0">
              <a:solidFill>
                <a:schemeClr val="bg1"/>
              </a:solidFill>
              <a:latin typeface="+mn-ea"/>
            </a:endParaRPr>
          </a:p>
        </p:txBody>
      </p:sp>
      <p:sp>
        <p:nvSpPr>
          <p:cNvPr id="9" name="内容占位符 2"/>
          <p:cNvSpPr txBox="1">
            <a:spLocks/>
          </p:cNvSpPr>
          <p:nvPr/>
        </p:nvSpPr>
        <p:spPr>
          <a:xfrm>
            <a:off x="4964649" y="1635970"/>
            <a:ext cx="4824536" cy="4169294"/>
          </a:xfrm>
          <a:prstGeom prst="rect">
            <a:avLst/>
          </a:prstGeom>
        </p:spPr>
        <p:txBody>
          <a:bodyPr vert="horz">
            <a:noAutofit/>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lumMod val="75000"/>
                  </a:schemeClr>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2">
                    <a:lumMod val="75000"/>
                  </a:schemeClr>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r>
              <a:rPr lang="zh-CN" altLang="en-US" sz="3600" dirty="0" smtClean="0">
                <a:solidFill>
                  <a:schemeClr val="bg1"/>
                </a:solidFill>
              </a:rPr>
              <a:t>直接法</a:t>
            </a:r>
            <a:endParaRPr lang="en-US" altLang="zh-CN" sz="3600" dirty="0" smtClean="0">
              <a:solidFill>
                <a:schemeClr val="bg1"/>
              </a:solidFill>
            </a:endParaRPr>
          </a:p>
          <a:p>
            <a:pPr>
              <a:buClr>
                <a:srgbClr val="00B050"/>
              </a:buClr>
              <a:buFont typeface="Wingdings" panose="05000000000000000000" pitchFamily="2" charset="2"/>
              <a:buChar char="ü"/>
            </a:pPr>
            <a:r>
              <a:rPr lang="zh-CN" altLang="en-US" sz="2000" dirty="0" smtClean="0">
                <a:solidFill>
                  <a:schemeClr val="bg1"/>
                </a:solidFill>
                <a:latin typeface="+mn-ea"/>
              </a:rPr>
              <a:t>可以</a:t>
            </a:r>
            <a:r>
              <a:rPr lang="zh-CN" altLang="en-US" sz="2000" dirty="0">
                <a:solidFill>
                  <a:schemeClr val="bg1"/>
                </a:solidFill>
                <a:latin typeface="+mn-ea"/>
              </a:rPr>
              <a:t>省去计算特征点、描述子的</a:t>
            </a:r>
            <a:r>
              <a:rPr lang="zh-CN" altLang="en-US" sz="2000" dirty="0" smtClean="0">
                <a:solidFill>
                  <a:schemeClr val="bg1"/>
                </a:solidFill>
                <a:latin typeface="+mn-ea"/>
              </a:rPr>
              <a:t>时间</a:t>
            </a:r>
            <a:endParaRPr lang="en-US" altLang="zh-CN" sz="2000" dirty="0" smtClean="0">
              <a:solidFill>
                <a:schemeClr val="bg1"/>
              </a:solidFill>
              <a:latin typeface="+mn-ea"/>
            </a:endParaRPr>
          </a:p>
          <a:p>
            <a:pPr>
              <a:buClr>
                <a:srgbClr val="00B050"/>
              </a:buClr>
              <a:buFont typeface="Wingdings" panose="05000000000000000000" pitchFamily="2" charset="2"/>
              <a:buChar char="ü"/>
            </a:pPr>
            <a:r>
              <a:rPr lang="zh-CN" altLang="en-US" sz="2000" dirty="0" smtClean="0">
                <a:solidFill>
                  <a:schemeClr val="bg1"/>
                </a:solidFill>
                <a:latin typeface="+mn-ea"/>
              </a:rPr>
              <a:t>特征</a:t>
            </a:r>
            <a:r>
              <a:rPr lang="zh-CN" altLang="en-US" sz="2000" dirty="0">
                <a:solidFill>
                  <a:schemeClr val="bg1"/>
                </a:solidFill>
                <a:latin typeface="+mn-ea"/>
              </a:rPr>
              <a:t>缺失的场合，只要求有像素梯度即</a:t>
            </a:r>
            <a:r>
              <a:rPr lang="zh-CN" altLang="en-US" sz="2000" dirty="0" smtClean="0">
                <a:solidFill>
                  <a:schemeClr val="bg1"/>
                </a:solidFill>
                <a:latin typeface="+mn-ea"/>
              </a:rPr>
              <a:t>可</a:t>
            </a:r>
            <a:endParaRPr lang="en-US" altLang="zh-CN" sz="2000" dirty="0" smtClean="0">
              <a:solidFill>
                <a:schemeClr val="bg1"/>
              </a:solidFill>
              <a:latin typeface="+mn-ea"/>
            </a:endParaRPr>
          </a:p>
          <a:p>
            <a:pPr>
              <a:buClr>
                <a:srgbClr val="00B050"/>
              </a:buClr>
              <a:buFont typeface="Wingdings" panose="05000000000000000000" pitchFamily="2" charset="2"/>
              <a:buChar char="ü"/>
            </a:pPr>
            <a:r>
              <a:rPr lang="zh-CN" altLang="en-US" sz="2000" dirty="0">
                <a:solidFill>
                  <a:schemeClr val="bg1"/>
                </a:solidFill>
                <a:latin typeface="+mn-ea"/>
              </a:rPr>
              <a:t>图像信息丰富，提高相机频率，降低每帧计算量</a:t>
            </a:r>
          </a:p>
          <a:p>
            <a:pPr>
              <a:buClr>
                <a:srgbClr val="FF0000"/>
              </a:buClr>
              <a:buFont typeface="Arial Unicode MS" panose="020B0604020202020204" pitchFamily="34" charset="-122"/>
              <a:buChar char="✗"/>
            </a:pPr>
            <a:r>
              <a:rPr lang="zh-CN" altLang="en-US" sz="2000" dirty="0" smtClean="0">
                <a:solidFill>
                  <a:schemeClr val="bg1"/>
                </a:solidFill>
                <a:latin typeface="Times New Roman" panose="02020603050405020304" pitchFamily="18" charset="0"/>
                <a:cs typeface="Times New Roman" panose="02020603050405020304" pitchFamily="18" charset="0"/>
              </a:rPr>
              <a:t>适用于</a:t>
            </a:r>
            <a:r>
              <a:rPr lang="zh-CN" altLang="en-US" sz="2000" dirty="0">
                <a:solidFill>
                  <a:schemeClr val="bg1"/>
                </a:solidFill>
                <a:latin typeface="Times New Roman" panose="02020603050405020304" pitchFamily="18" charset="0"/>
                <a:cs typeface="Times New Roman" panose="02020603050405020304" pitchFamily="18" charset="0"/>
              </a:rPr>
              <a:t>较小的帧间运动</a:t>
            </a:r>
          </a:p>
          <a:p>
            <a:pPr>
              <a:buClr>
                <a:srgbClr val="FF0000"/>
              </a:buClr>
              <a:buFont typeface="Arial Unicode MS" panose="020B0604020202020204" pitchFamily="34" charset="-122"/>
              <a:buChar char="✗"/>
            </a:pPr>
            <a:r>
              <a:rPr lang="zh-CN" altLang="en-US" sz="2000" dirty="0" smtClean="0">
                <a:solidFill>
                  <a:schemeClr val="bg1"/>
                </a:solidFill>
                <a:latin typeface="+mn-ea"/>
              </a:rPr>
              <a:t>单个</a:t>
            </a:r>
            <a:r>
              <a:rPr lang="zh-CN" altLang="en-US" sz="2000" dirty="0">
                <a:solidFill>
                  <a:schemeClr val="bg1"/>
                </a:solidFill>
                <a:latin typeface="+mn-ea"/>
              </a:rPr>
              <a:t>像素没有区分度。只能少数服从多数，以数量代替质量</a:t>
            </a:r>
          </a:p>
          <a:p>
            <a:pPr>
              <a:buClr>
                <a:srgbClr val="FF0000"/>
              </a:buClr>
              <a:buFont typeface="Arial Unicode MS" panose="020B0604020202020204" pitchFamily="34" charset="-122"/>
              <a:buChar char="✗"/>
            </a:pPr>
            <a:r>
              <a:rPr lang="zh-CN" altLang="en-US" sz="2000" dirty="0" smtClean="0">
                <a:solidFill>
                  <a:schemeClr val="bg1"/>
                </a:solidFill>
                <a:latin typeface="+mn-ea"/>
              </a:rPr>
              <a:t>非</a:t>
            </a:r>
            <a:r>
              <a:rPr lang="zh-CN" altLang="en-US" sz="2000" dirty="0">
                <a:solidFill>
                  <a:schemeClr val="bg1"/>
                </a:solidFill>
                <a:latin typeface="+mn-ea"/>
              </a:rPr>
              <a:t>凸性，直接法完全依靠梯度搜索，降低目标函数来计算相机位姿。</a:t>
            </a:r>
          </a:p>
          <a:p>
            <a:pPr>
              <a:buClr>
                <a:srgbClr val="FF0000"/>
              </a:buClr>
              <a:buFont typeface="Arial Unicode MS" panose="020B0604020202020204" pitchFamily="34" charset="-122"/>
              <a:buChar char="✗"/>
            </a:pPr>
            <a:endParaRPr lang="en-US" altLang="zh-CN" sz="2000" dirty="0" smtClean="0">
              <a:solidFill>
                <a:schemeClr val="bg1"/>
              </a:solidFill>
              <a:latin typeface="+mn-ea"/>
            </a:endParaRPr>
          </a:p>
        </p:txBody>
      </p:sp>
      <p:graphicFrame>
        <p:nvGraphicFramePr>
          <p:cNvPr id="10" name="表格 9"/>
          <p:cNvGraphicFramePr>
            <a:graphicFrameLocks noGrp="1"/>
          </p:cNvGraphicFramePr>
          <p:nvPr>
            <p:extLst>
              <p:ext uri="{D42A27DB-BD31-4B8C-83A1-F6EECF244321}">
                <p14:modId xmlns:p14="http://schemas.microsoft.com/office/powerpoint/2010/main" val="1152643107"/>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
        <p:nvSpPr>
          <p:cNvPr id="8" name="矩形 7"/>
          <p:cNvSpPr/>
          <p:nvPr/>
        </p:nvSpPr>
        <p:spPr>
          <a:xfrm>
            <a:off x="5097016" y="1519200"/>
            <a:ext cx="1979728" cy="82641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4628798" y="943472"/>
            <a:ext cx="5160387" cy="461665"/>
          </a:xfrm>
          <a:prstGeom prst="rect">
            <a:avLst/>
          </a:prstGeom>
        </p:spPr>
        <p:txBody>
          <a:bodyPr wrap="none">
            <a:spAutoFit/>
          </a:bodyPr>
          <a:lstStyle/>
          <a:p>
            <a:r>
              <a:rPr lang="zh-CN" altLang="en-US" sz="2400" dirty="0">
                <a:solidFill>
                  <a:srgbClr val="FF0000"/>
                </a:solidFill>
              </a:rPr>
              <a:t>现有飞控产品提供的姿态频率是</a:t>
            </a:r>
            <a:r>
              <a:rPr lang="en-US" altLang="zh-CN" sz="2400" dirty="0" smtClean="0">
                <a:solidFill>
                  <a:srgbClr val="FF0000"/>
                </a:solidFill>
                <a:latin typeface="Times New Roman" panose="02020603050405020304" pitchFamily="18" charset="0"/>
                <a:cs typeface="Times New Roman" panose="02020603050405020304" pitchFamily="18" charset="0"/>
              </a:rPr>
              <a:t>50Hz</a:t>
            </a:r>
            <a:endParaRPr lang="en-US" altLang="zh-CN" sz="24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894885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en-US" altLang="zh-CN" dirty="0" smtClean="0"/>
              <a:t>3.</a:t>
            </a:r>
            <a:r>
              <a:rPr lang="zh-CN" altLang="en-US" dirty="0" smtClean="0"/>
              <a:t>算法设计</a:t>
            </a:r>
            <a:endParaRPr lang="zh-CN" altLang="en-US" dirty="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20635" cy="1092063"/>
          </a:xfrm>
          <a:prstGeom prst="rect">
            <a:avLst/>
          </a:prstGeom>
        </p:spPr>
      </p:pic>
      <p:graphicFrame>
        <p:nvGraphicFramePr>
          <p:cNvPr id="7" name="表格 6"/>
          <p:cNvGraphicFramePr>
            <a:graphicFrameLocks noGrp="1"/>
          </p:cNvGraphicFramePr>
          <p:nvPr>
            <p:extLst>
              <p:ext uri="{D42A27DB-BD31-4B8C-83A1-F6EECF244321}">
                <p14:modId xmlns:p14="http://schemas.microsoft.com/office/powerpoint/2010/main" val="926863130"/>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131045508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5300" y="404664"/>
            <a:ext cx="8915400" cy="1066800"/>
          </a:xfrm>
        </p:spPr>
        <p:txBody>
          <a:bodyPr>
            <a:normAutofit/>
          </a:bodyPr>
          <a:lstStyle/>
          <a:p>
            <a:r>
              <a:rPr lang="en-US" altLang="zh-CN" dirty="0" smtClean="0">
                <a:solidFill>
                  <a:schemeClr val="bg1"/>
                </a:solidFill>
              </a:rPr>
              <a:t>3.</a:t>
            </a:r>
            <a:r>
              <a:rPr lang="zh-CN" altLang="en-US" dirty="0" smtClean="0">
                <a:solidFill>
                  <a:schemeClr val="bg1"/>
                </a:solidFill>
              </a:rPr>
              <a:t> 基于</a:t>
            </a:r>
            <a:r>
              <a:rPr lang="zh-CN" altLang="en-US" dirty="0">
                <a:solidFill>
                  <a:schemeClr val="bg1"/>
                </a:solidFill>
              </a:rPr>
              <a:t>半直接法的双目匹配算法设计</a:t>
            </a:r>
          </a:p>
        </p:txBody>
      </p:sp>
      <p:sp>
        <p:nvSpPr>
          <p:cNvPr id="3" name="内容占位符 2"/>
          <p:cNvSpPr>
            <a:spLocks noGrp="1"/>
          </p:cNvSpPr>
          <p:nvPr>
            <p:ph idx="1"/>
          </p:nvPr>
        </p:nvSpPr>
        <p:spPr>
          <a:xfrm>
            <a:off x="606875" y="1430590"/>
            <a:ext cx="9264091" cy="5028545"/>
          </a:xfrm>
        </p:spPr>
        <p:txBody>
          <a:bodyPr>
            <a:normAutofit/>
          </a:bodyPr>
          <a:lstStyle/>
          <a:p>
            <a:r>
              <a:rPr lang="zh-CN" altLang="en-US" sz="2400" dirty="0">
                <a:solidFill>
                  <a:schemeClr val="bg1"/>
                </a:solidFill>
              </a:rPr>
              <a:t>给定左右两个图像：	 </a:t>
            </a:r>
            <a:r>
              <a:rPr lang="zh-CN" altLang="en-US" sz="2400" dirty="0" smtClean="0">
                <a:solidFill>
                  <a:schemeClr val="bg1"/>
                </a:solidFill>
              </a:rPr>
              <a:t>已知</a:t>
            </a:r>
            <a:r>
              <a:rPr lang="zh-CN" altLang="en-US" sz="2400" dirty="0">
                <a:solidFill>
                  <a:schemeClr val="bg1"/>
                </a:solidFill>
              </a:rPr>
              <a:t>从</a:t>
            </a:r>
            <a:r>
              <a:rPr lang="en-US" altLang="zh-CN" sz="2400" dirty="0">
                <a:solidFill>
                  <a:schemeClr val="bg1"/>
                </a:solidFill>
              </a:rPr>
              <a:t>1</a:t>
            </a:r>
            <a:r>
              <a:rPr lang="zh-CN" altLang="en-US" sz="2400" dirty="0">
                <a:solidFill>
                  <a:schemeClr val="bg1"/>
                </a:solidFill>
              </a:rPr>
              <a:t>到</a:t>
            </a:r>
            <a:r>
              <a:rPr lang="en-US" altLang="zh-CN" sz="2400" dirty="0">
                <a:solidFill>
                  <a:schemeClr val="bg1"/>
                </a:solidFill>
              </a:rPr>
              <a:t>2</a:t>
            </a:r>
            <a:r>
              <a:rPr lang="zh-CN" altLang="en-US" sz="2400" dirty="0">
                <a:solidFill>
                  <a:schemeClr val="bg1"/>
                </a:solidFill>
              </a:rPr>
              <a:t>的</a:t>
            </a:r>
            <a:r>
              <a:rPr lang="en-US" altLang="zh-CN" sz="2400" dirty="0">
                <a:solidFill>
                  <a:schemeClr val="bg1"/>
                </a:solidFill>
              </a:rPr>
              <a:t>Pose</a:t>
            </a:r>
            <a:r>
              <a:rPr lang="zh-CN" altLang="en-US" sz="2400" dirty="0">
                <a:solidFill>
                  <a:schemeClr val="bg1"/>
                </a:solidFill>
              </a:rPr>
              <a:t>，李代数</a:t>
            </a:r>
            <a:r>
              <a:rPr lang="zh-CN" altLang="en-US" sz="2400" dirty="0" smtClean="0">
                <a:solidFill>
                  <a:schemeClr val="bg1"/>
                </a:solidFill>
              </a:rPr>
              <a:t>表示：</a:t>
            </a:r>
            <a:endParaRPr lang="zh-CN" altLang="en-US" sz="2400" dirty="0">
              <a:solidFill>
                <a:schemeClr val="bg1"/>
              </a:solidFill>
            </a:endParaRPr>
          </a:p>
          <a:p>
            <a:r>
              <a:rPr lang="zh-CN" altLang="en-US" sz="2400" dirty="0">
                <a:solidFill>
                  <a:schemeClr val="bg1"/>
                </a:solidFill>
              </a:rPr>
              <a:t>求解：</a:t>
            </a:r>
            <a:r>
              <a:rPr lang="en-US" altLang="zh-CN" sz="2400" dirty="0">
                <a:solidFill>
                  <a:schemeClr val="bg1"/>
                </a:solidFill>
              </a:rPr>
              <a:t>3D</a:t>
            </a:r>
            <a:r>
              <a:rPr lang="zh-CN" altLang="en-US" sz="2400" dirty="0">
                <a:solidFill>
                  <a:schemeClr val="bg1"/>
                </a:solidFill>
              </a:rPr>
              <a:t>点深度信息</a:t>
            </a:r>
          </a:p>
          <a:p>
            <a:endParaRPr lang="en-US" altLang="zh-CN" dirty="0">
              <a:solidFill>
                <a:schemeClr val="bg2"/>
              </a:solidFill>
            </a:endParaRPr>
          </a:p>
          <a:p>
            <a:endParaRPr lang="en-US" altLang="zh-CN" dirty="0" smtClean="0">
              <a:solidFill>
                <a:schemeClr val="bg2"/>
              </a:solidFill>
            </a:endParaRPr>
          </a:p>
          <a:p>
            <a:endParaRPr lang="en-US" altLang="zh-CN" dirty="0">
              <a:solidFill>
                <a:schemeClr val="bg2"/>
              </a:solidFill>
            </a:endParaRPr>
          </a:p>
          <a:p>
            <a:endParaRPr lang="en-US" altLang="zh-CN" dirty="0" smtClean="0">
              <a:solidFill>
                <a:schemeClr val="bg2"/>
              </a:solidFill>
            </a:endParaRPr>
          </a:p>
          <a:p>
            <a:endParaRPr lang="en-US" altLang="zh-CN" dirty="0">
              <a:solidFill>
                <a:schemeClr val="bg2"/>
              </a:solidFill>
            </a:endParaRPr>
          </a:p>
          <a:p>
            <a:endParaRPr lang="en-US" altLang="zh-CN" dirty="0" smtClean="0">
              <a:solidFill>
                <a:schemeClr val="bg2"/>
              </a:solidFill>
            </a:endParaRPr>
          </a:p>
          <a:p>
            <a:pPr marL="109728" indent="0">
              <a:buNone/>
            </a:pPr>
            <a:endParaRPr lang="en-US" altLang="zh-CN" dirty="0" smtClean="0">
              <a:solidFill>
                <a:schemeClr val="bg2"/>
              </a:solidFill>
            </a:endParaRPr>
          </a:p>
        </p:txBody>
      </p:sp>
      <mc:AlternateContent xmlns:mc="http://schemas.openxmlformats.org/markup-compatibility/2006" xmlns:a14="http://schemas.microsoft.com/office/drawing/2010/main">
        <mc:Choice Requires="a14">
          <p:sp>
            <p:nvSpPr>
              <p:cNvPr id="9" name="矩形 8"/>
              <p:cNvSpPr/>
              <p:nvPr/>
            </p:nvSpPr>
            <p:spPr>
              <a:xfrm>
                <a:off x="8927616" y="1430588"/>
                <a:ext cx="691728"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sz="2400" i="1" smtClean="0">
                              <a:solidFill>
                                <a:schemeClr val="bg1"/>
                              </a:solidFill>
                              <a:latin typeface="Cambria Math" panose="02040503050406030204" pitchFamily="18" charset="0"/>
                            </a:rPr>
                          </m:ctrlPr>
                        </m:sSubPr>
                        <m:e>
                          <m:r>
                            <a:rPr lang="zh-CN" altLang="en-US" sz="2400" i="1">
                              <a:solidFill>
                                <a:schemeClr val="bg1"/>
                              </a:solidFill>
                              <a:latin typeface="Cambria Math" panose="02040503050406030204" pitchFamily="18" charset="0"/>
                            </a:rPr>
                            <m:t>𝑇</m:t>
                          </m:r>
                        </m:e>
                        <m:sub>
                          <m:r>
                            <a:rPr lang="zh-CN" altLang="en-US" sz="2400" i="0">
                              <a:solidFill>
                                <a:schemeClr val="bg1"/>
                              </a:solidFill>
                              <a:latin typeface="Cambria Math" panose="02040503050406030204" pitchFamily="18" charset="0"/>
                            </a:rPr>
                            <m:t>21</m:t>
                          </m:r>
                        </m:sub>
                      </m:sSub>
                    </m:oMath>
                  </m:oMathPara>
                </a14:m>
                <a:endParaRPr lang="zh-CN" altLang="en-US" sz="2400" dirty="0"/>
              </a:p>
            </p:txBody>
          </p:sp>
        </mc:Choice>
        <mc:Fallback xmlns="">
          <p:sp>
            <p:nvSpPr>
              <p:cNvPr id="9" name="矩形 8"/>
              <p:cNvSpPr>
                <a:spLocks noRot="1" noChangeAspect="1" noMove="1" noResize="1" noEditPoints="1" noAdjustHandles="1" noChangeArrowheads="1" noChangeShapeType="1" noTextEdit="1"/>
              </p:cNvSpPr>
              <p:nvPr/>
            </p:nvSpPr>
            <p:spPr>
              <a:xfrm>
                <a:off x="8927616" y="1430588"/>
                <a:ext cx="691728" cy="461665"/>
              </a:xfrm>
              <a:prstGeom prst="rect">
                <a:avLst/>
              </a:prstGeom>
              <a:blipFill rotWithShape="0">
                <a:blip r:embed="rId4"/>
                <a:stretch>
                  <a:fillRect b="-400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0" name="矩形 9"/>
              <p:cNvSpPr/>
              <p:nvPr/>
            </p:nvSpPr>
            <p:spPr>
              <a:xfrm>
                <a:off x="3563571" y="1430589"/>
                <a:ext cx="859531"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sz="2400" i="1" smtClean="0">
                              <a:solidFill>
                                <a:schemeClr val="bg1"/>
                              </a:solidFill>
                              <a:latin typeface="Cambria Math" panose="02040503050406030204" pitchFamily="18" charset="0"/>
                            </a:rPr>
                          </m:ctrlPr>
                        </m:sSubPr>
                        <m:e>
                          <m:r>
                            <a:rPr lang="zh-CN" altLang="en-US" sz="2400" i="1">
                              <a:solidFill>
                                <a:schemeClr val="bg1"/>
                              </a:solidFill>
                              <a:latin typeface="Cambria Math" panose="02040503050406030204" pitchFamily="18" charset="0"/>
                            </a:rPr>
                            <m:t>𝐼</m:t>
                          </m:r>
                        </m:e>
                        <m:sub>
                          <m:r>
                            <a:rPr lang="zh-CN" altLang="en-US" sz="2400" i="0">
                              <a:solidFill>
                                <a:schemeClr val="bg1"/>
                              </a:solidFill>
                              <a:latin typeface="Cambria Math" panose="02040503050406030204" pitchFamily="18" charset="0"/>
                            </a:rPr>
                            <m:t>1</m:t>
                          </m:r>
                        </m:sub>
                      </m:sSub>
                      <m:r>
                        <a:rPr lang="zh-CN" altLang="en-US" sz="2400" i="0">
                          <a:solidFill>
                            <a:schemeClr val="bg1"/>
                          </a:solidFill>
                          <a:latin typeface="Cambria Math" panose="02040503050406030204" pitchFamily="18" charset="0"/>
                        </a:rPr>
                        <m:t>,</m:t>
                      </m:r>
                      <m:sSub>
                        <m:sSubPr>
                          <m:ctrlPr>
                            <a:rPr lang="zh-CN" altLang="en-US" sz="2400" i="1">
                              <a:solidFill>
                                <a:schemeClr val="bg1"/>
                              </a:solidFill>
                              <a:latin typeface="Cambria Math" panose="02040503050406030204" pitchFamily="18" charset="0"/>
                            </a:rPr>
                          </m:ctrlPr>
                        </m:sSubPr>
                        <m:e>
                          <m:r>
                            <a:rPr lang="zh-CN" altLang="en-US" sz="2400" i="1">
                              <a:solidFill>
                                <a:schemeClr val="bg1"/>
                              </a:solidFill>
                              <a:latin typeface="Cambria Math" panose="02040503050406030204" pitchFamily="18" charset="0"/>
                            </a:rPr>
                            <m:t>𝐼</m:t>
                          </m:r>
                        </m:e>
                        <m:sub>
                          <m:r>
                            <a:rPr lang="zh-CN" altLang="en-US" sz="2400" i="0">
                              <a:solidFill>
                                <a:schemeClr val="bg1"/>
                              </a:solidFill>
                              <a:latin typeface="Cambria Math" panose="02040503050406030204" pitchFamily="18" charset="0"/>
                            </a:rPr>
                            <m:t>2</m:t>
                          </m:r>
                        </m:sub>
                      </m:sSub>
                    </m:oMath>
                  </m:oMathPara>
                </a14:m>
                <a:endParaRPr lang="zh-CN" altLang="en-US" sz="2400" dirty="0"/>
              </a:p>
            </p:txBody>
          </p:sp>
        </mc:Choice>
        <mc:Fallback xmlns="">
          <p:sp>
            <p:nvSpPr>
              <p:cNvPr id="10" name="矩形 9"/>
              <p:cNvSpPr>
                <a:spLocks noRot="1" noChangeAspect="1" noMove="1" noResize="1" noEditPoints="1" noAdjustHandles="1" noChangeArrowheads="1" noChangeShapeType="1" noTextEdit="1"/>
              </p:cNvSpPr>
              <p:nvPr/>
            </p:nvSpPr>
            <p:spPr>
              <a:xfrm>
                <a:off x="3563571" y="1430589"/>
                <a:ext cx="859531" cy="461665"/>
              </a:xfrm>
              <a:prstGeom prst="rect">
                <a:avLst/>
              </a:prstGeom>
              <a:blipFill rotWithShape="0">
                <a:blip r:embed="rId5"/>
                <a:stretch>
                  <a:fillRect b="-4000"/>
                </a:stretch>
              </a:blipFill>
            </p:spPr>
            <p:txBody>
              <a:bodyPr/>
              <a:lstStyle/>
              <a:p>
                <a:r>
                  <a:rPr lang="zh-CN" altLang="en-US">
                    <a:noFill/>
                  </a:rPr>
                  <a:t> </a:t>
                </a:r>
              </a:p>
            </p:txBody>
          </p:sp>
        </mc:Fallback>
      </mc:AlternateContent>
      <p:pic>
        <p:nvPicPr>
          <p:cNvPr id="11" name="图片 10"/>
          <p:cNvPicPr>
            <a:picLocks noChangeAspect="1"/>
          </p:cNvPicPr>
          <p:nvPr/>
        </p:nvPicPr>
        <p:blipFill>
          <a:blip r:embed="rId6"/>
          <a:stretch>
            <a:fillRect/>
          </a:stretch>
        </p:blipFill>
        <p:spPr>
          <a:xfrm>
            <a:off x="925422" y="2821670"/>
            <a:ext cx="3586547" cy="1866468"/>
          </a:xfrm>
          <a:prstGeom prst="rect">
            <a:avLst/>
          </a:prstGeom>
        </p:spPr>
      </p:pic>
      <p:sp>
        <p:nvSpPr>
          <p:cNvPr id="14" name="内容占位符 2"/>
          <p:cNvSpPr txBox="1">
            <a:spLocks/>
          </p:cNvSpPr>
          <p:nvPr/>
        </p:nvSpPr>
        <p:spPr>
          <a:xfrm>
            <a:off x="4569401" y="2499430"/>
            <a:ext cx="5280143" cy="5028545"/>
          </a:xfrm>
          <a:prstGeom prst="rect">
            <a:avLst/>
          </a:prstGeom>
        </p:spPr>
        <p:txBody>
          <a:bodyPr vert="horz">
            <a:normAutofit/>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lumMod val="75000"/>
                  </a:schemeClr>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2">
                    <a:lumMod val="75000"/>
                  </a:schemeClr>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r>
              <a:rPr lang="zh-CN" altLang="en-US" sz="2400" dirty="0">
                <a:solidFill>
                  <a:schemeClr val="bg1"/>
                </a:solidFill>
                <a:latin typeface="Times New Roman" panose="02020603050405020304" pitchFamily="18" charset="0"/>
                <a:cs typeface="Times New Roman" panose="02020603050405020304" pitchFamily="18" charset="0"/>
              </a:rPr>
              <a:t>对于左图</a:t>
            </a:r>
            <a:r>
              <a:rPr lang="en-US" altLang="zh-CN" sz="2400" dirty="0">
                <a:solidFill>
                  <a:schemeClr val="bg1"/>
                </a:solidFill>
                <a:latin typeface="Times New Roman" panose="02020603050405020304" pitchFamily="18" charset="0"/>
                <a:cs typeface="Times New Roman" panose="02020603050405020304" pitchFamily="18" charset="0"/>
              </a:rPr>
              <a:t>1</a:t>
            </a:r>
            <a:r>
              <a:rPr lang="zh-CN" altLang="en-US" sz="2400" dirty="0">
                <a:solidFill>
                  <a:schemeClr val="bg1"/>
                </a:solidFill>
                <a:latin typeface="Times New Roman" panose="02020603050405020304" pitchFamily="18" charset="0"/>
                <a:cs typeface="Times New Roman" panose="02020603050405020304" pitchFamily="18" charset="0"/>
              </a:rPr>
              <a:t>中的任意</a:t>
            </a:r>
            <a:r>
              <a:rPr lang="zh-CN" altLang="en-US" sz="2400" dirty="0" smtClean="0">
                <a:solidFill>
                  <a:schemeClr val="bg1"/>
                </a:solidFill>
                <a:latin typeface="Times New Roman" panose="02020603050405020304" pitchFamily="18" charset="0"/>
                <a:cs typeface="Times New Roman" panose="02020603050405020304" pitchFamily="18" charset="0"/>
              </a:rPr>
              <a:t>像素              ：           </a:t>
            </a:r>
            <a:endParaRPr lang="en-US" altLang="zh-CN" sz="2400" dirty="0">
              <a:solidFill>
                <a:schemeClr val="bg1"/>
              </a:solidFill>
            </a:endParaRPr>
          </a:p>
          <a:p>
            <a:r>
              <a:rPr lang="zh-CN" altLang="en-US" sz="2400" dirty="0" smtClean="0">
                <a:solidFill>
                  <a:schemeClr val="bg1"/>
                </a:solidFill>
              </a:rPr>
              <a:t>它</a:t>
            </a:r>
            <a:r>
              <a:rPr lang="zh-CN" altLang="en-US" sz="2400" dirty="0">
                <a:solidFill>
                  <a:schemeClr val="bg1"/>
                </a:solidFill>
              </a:rPr>
              <a:t>反投影到空间点的坐标为</a:t>
            </a:r>
            <a:r>
              <a:rPr lang="zh-CN" altLang="en-US" sz="2400" dirty="0" smtClean="0">
                <a:solidFill>
                  <a:schemeClr val="bg1"/>
                </a:solidFill>
              </a:rPr>
              <a:t>：</a:t>
            </a:r>
            <a:endParaRPr lang="en-US" altLang="zh-CN" sz="2400" dirty="0" smtClean="0">
              <a:solidFill>
                <a:schemeClr val="bg1"/>
              </a:solidFill>
            </a:endParaRPr>
          </a:p>
          <a:p>
            <a:endParaRPr lang="en-US" altLang="zh-CN" sz="2400" dirty="0" smtClean="0">
              <a:solidFill>
                <a:schemeClr val="bg1"/>
              </a:solidFill>
            </a:endParaRPr>
          </a:p>
          <a:p>
            <a:pPr marL="365760" lvl="1" indent="-256032">
              <a:buClr>
                <a:schemeClr val="accent3"/>
              </a:buClr>
              <a:buFont typeface="Georgia"/>
              <a:buChar char="•"/>
            </a:pPr>
            <a:r>
              <a:rPr lang="zh-CN" altLang="en-US" sz="2400" dirty="0">
                <a:solidFill>
                  <a:schemeClr val="bg1"/>
                </a:solidFill>
                <a:latin typeface="Times New Roman" panose="02020603050405020304" pitchFamily="18" charset="0"/>
                <a:cs typeface="Times New Roman" panose="02020603050405020304" pitchFamily="18" charset="0"/>
              </a:rPr>
              <a:t>投影到右图</a:t>
            </a:r>
            <a:r>
              <a:rPr lang="en-US" altLang="zh-CN" sz="2400" dirty="0">
                <a:solidFill>
                  <a:schemeClr val="bg1"/>
                </a:solidFill>
                <a:latin typeface="Times New Roman" panose="02020603050405020304" pitchFamily="18" charset="0"/>
                <a:cs typeface="Times New Roman" panose="02020603050405020304" pitchFamily="18" charset="0"/>
              </a:rPr>
              <a:t>2</a:t>
            </a:r>
            <a:r>
              <a:rPr lang="zh-CN" altLang="en-US" sz="2400" dirty="0">
                <a:solidFill>
                  <a:schemeClr val="bg1"/>
                </a:solidFill>
                <a:latin typeface="Times New Roman" panose="02020603050405020304" pitchFamily="18" charset="0"/>
                <a:cs typeface="Times New Roman" panose="02020603050405020304" pitchFamily="18" charset="0"/>
              </a:rPr>
              <a:t>中，</a:t>
            </a:r>
            <a:r>
              <a:rPr lang="zh-CN" altLang="en-US" sz="2400" dirty="0" smtClean="0">
                <a:solidFill>
                  <a:schemeClr val="bg1"/>
                </a:solidFill>
                <a:latin typeface="Times New Roman" panose="02020603050405020304" pitchFamily="18" charset="0"/>
                <a:cs typeface="Times New Roman" panose="02020603050405020304" pitchFamily="18" charset="0"/>
              </a:rPr>
              <a:t>形成</a:t>
            </a:r>
            <a:endParaRPr lang="en-US" altLang="zh-CN" sz="2400" dirty="0" smtClean="0">
              <a:solidFill>
                <a:schemeClr val="bg1"/>
              </a:solidFill>
              <a:latin typeface="Times New Roman" panose="02020603050405020304" pitchFamily="18" charset="0"/>
              <a:cs typeface="Times New Roman" panose="02020603050405020304" pitchFamily="18" charset="0"/>
            </a:endParaRPr>
          </a:p>
          <a:p>
            <a:pPr marL="365760" lvl="1" indent="-256032">
              <a:buClr>
                <a:schemeClr val="accent3"/>
              </a:buClr>
              <a:buFont typeface="Georgia"/>
              <a:buChar char="•"/>
            </a:pPr>
            <a:endParaRPr lang="en-US" altLang="zh-CN" sz="2400" dirty="0" smtClean="0">
              <a:solidFill>
                <a:schemeClr val="bg1"/>
              </a:solidFill>
              <a:latin typeface="Times New Roman" panose="02020603050405020304" pitchFamily="18" charset="0"/>
              <a:cs typeface="Times New Roman" panose="02020603050405020304" pitchFamily="18" charset="0"/>
            </a:endParaRPr>
          </a:p>
          <a:p>
            <a:pPr marL="365760" lvl="1" indent="-256032">
              <a:buClr>
                <a:schemeClr val="accent3"/>
              </a:buClr>
              <a:buFont typeface="Georgia"/>
              <a:buChar char="•"/>
            </a:pPr>
            <a:r>
              <a:rPr lang="zh-CN" altLang="en-US" sz="2400" dirty="0">
                <a:solidFill>
                  <a:schemeClr val="bg1"/>
                </a:solidFill>
                <a:latin typeface="Times New Roman" panose="02020603050405020304" pitchFamily="18" charset="0"/>
                <a:cs typeface="Times New Roman" panose="02020603050405020304" pitchFamily="18" charset="0"/>
              </a:rPr>
              <a:t>光度</a:t>
            </a:r>
            <a:r>
              <a:rPr lang="zh-CN" altLang="en-US" sz="2400" dirty="0" smtClean="0">
                <a:solidFill>
                  <a:schemeClr val="bg1"/>
                </a:solidFill>
                <a:latin typeface="Times New Roman" panose="02020603050405020304" pitchFamily="18" charset="0"/>
                <a:cs typeface="Times New Roman" panose="02020603050405020304" pitchFamily="18" charset="0"/>
              </a:rPr>
              <a:t>误差：</a:t>
            </a:r>
            <a:endParaRPr lang="en-US" altLang="zh-CN" sz="2400" dirty="0" smtClean="0">
              <a:solidFill>
                <a:schemeClr val="bg1"/>
              </a:solidFill>
              <a:latin typeface="Times New Roman" panose="02020603050405020304" pitchFamily="18" charset="0"/>
              <a:cs typeface="Times New Roman" panose="02020603050405020304" pitchFamily="18" charset="0"/>
            </a:endParaRPr>
          </a:p>
          <a:p>
            <a:pPr marL="365760" lvl="1" indent="-256032">
              <a:buClr>
                <a:schemeClr val="accent3"/>
              </a:buClr>
              <a:buFont typeface="Georgia"/>
              <a:buChar char="•"/>
            </a:pPr>
            <a:endParaRPr lang="en-US" altLang="zh-CN" sz="2400" dirty="0" smtClean="0">
              <a:solidFill>
                <a:schemeClr val="bg1"/>
              </a:solidFill>
              <a:latin typeface="Times New Roman" panose="02020603050405020304" pitchFamily="18" charset="0"/>
              <a:cs typeface="Times New Roman" panose="02020603050405020304" pitchFamily="18" charset="0"/>
            </a:endParaRPr>
          </a:p>
          <a:p>
            <a:pPr marL="365760" lvl="1" indent="-256032">
              <a:buClr>
                <a:schemeClr val="accent3"/>
              </a:buClr>
              <a:buFont typeface="Georgia"/>
              <a:buChar char="•"/>
            </a:pPr>
            <a:r>
              <a:rPr lang="zh-CN" altLang="en-US" sz="2400" dirty="0" smtClean="0">
                <a:solidFill>
                  <a:schemeClr val="bg1"/>
                </a:solidFill>
                <a:latin typeface="Times New Roman" panose="02020603050405020304" pitchFamily="18" charset="0"/>
                <a:cs typeface="Times New Roman" panose="02020603050405020304" pitchFamily="18" charset="0"/>
              </a:rPr>
              <a:t>加</a:t>
            </a:r>
            <a:r>
              <a:rPr lang="zh-CN" altLang="en-US" sz="2400" dirty="0">
                <a:solidFill>
                  <a:schemeClr val="bg1"/>
                </a:solidFill>
                <a:latin typeface="Times New Roman" panose="02020603050405020304" pitchFamily="18" charset="0"/>
                <a:cs typeface="Times New Roman" panose="02020603050405020304" pitchFamily="18" charset="0"/>
              </a:rPr>
              <a:t>和</a:t>
            </a:r>
            <a:r>
              <a:rPr lang="zh-CN" altLang="en-US" sz="2400" dirty="0" smtClean="0">
                <a:solidFill>
                  <a:schemeClr val="bg1"/>
                </a:solidFill>
                <a:latin typeface="Times New Roman" panose="02020603050405020304" pitchFamily="18" charset="0"/>
                <a:cs typeface="Times New Roman" panose="02020603050405020304" pitchFamily="18" charset="0"/>
              </a:rPr>
              <a:t>得到：</a:t>
            </a:r>
            <a:endParaRPr lang="en-US" altLang="zh-CN" sz="2400" dirty="0">
              <a:solidFill>
                <a:schemeClr val="bg1"/>
              </a:solidFill>
              <a:latin typeface="Times New Roman" panose="02020603050405020304" pitchFamily="18" charset="0"/>
              <a:cs typeface="Times New Roman" panose="02020603050405020304" pitchFamily="18" charset="0"/>
            </a:endParaRPr>
          </a:p>
          <a:p>
            <a:pPr marL="365760" lvl="1" indent="-256032">
              <a:buClr>
                <a:schemeClr val="accent3"/>
              </a:buClr>
              <a:buFont typeface="Georgia"/>
              <a:buChar char="•"/>
            </a:pPr>
            <a:endParaRPr lang="en-US" altLang="zh-CN" sz="2400" dirty="0">
              <a:solidFill>
                <a:schemeClr val="bg1"/>
              </a:solidFill>
              <a:latin typeface="Times New Roman" panose="02020603050405020304" pitchFamily="18" charset="0"/>
              <a:cs typeface="Times New Roman" panose="02020603050405020304" pitchFamily="18" charset="0"/>
            </a:endParaRPr>
          </a:p>
          <a:p>
            <a:endParaRPr lang="zh-CN" altLang="en-US" sz="2600" dirty="0">
              <a:solidFill>
                <a:schemeClr val="bg1"/>
              </a:solidFill>
            </a:endParaRPr>
          </a:p>
          <a:p>
            <a:endParaRPr lang="zh-CN" altLang="en-US" sz="2600" dirty="0" smtClean="0">
              <a:solidFill>
                <a:schemeClr val="bg1"/>
              </a:solidFill>
            </a:endParaRPr>
          </a:p>
          <a:p>
            <a:endParaRPr lang="en-US" altLang="zh-CN" dirty="0" smtClean="0">
              <a:solidFill>
                <a:schemeClr val="bg2"/>
              </a:solidFill>
            </a:endParaRPr>
          </a:p>
          <a:p>
            <a:endParaRPr lang="en-US" altLang="zh-CN" dirty="0" smtClean="0">
              <a:solidFill>
                <a:schemeClr val="bg2"/>
              </a:solidFill>
            </a:endParaRPr>
          </a:p>
          <a:p>
            <a:endParaRPr lang="en-US" altLang="zh-CN" dirty="0" smtClean="0">
              <a:solidFill>
                <a:schemeClr val="bg2"/>
              </a:solidFill>
            </a:endParaRPr>
          </a:p>
          <a:p>
            <a:endParaRPr lang="en-US" altLang="zh-CN" dirty="0" smtClean="0">
              <a:solidFill>
                <a:schemeClr val="bg2"/>
              </a:solidFill>
            </a:endParaRPr>
          </a:p>
          <a:p>
            <a:endParaRPr lang="en-US" altLang="zh-CN" dirty="0" smtClean="0">
              <a:solidFill>
                <a:schemeClr val="bg2"/>
              </a:solidFill>
            </a:endParaRPr>
          </a:p>
          <a:p>
            <a:endParaRPr lang="en-US" altLang="zh-CN" dirty="0" smtClean="0">
              <a:solidFill>
                <a:schemeClr val="bg2"/>
              </a:solidFill>
            </a:endParaRPr>
          </a:p>
          <a:p>
            <a:pPr marL="109728" indent="0">
              <a:buFont typeface="Georgia"/>
              <a:buNone/>
            </a:pPr>
            <a:endParaRPr lang="en-US" altLang="zh-CN" dirty="0" smtClean="0">
              <a:solidFill>
                <a:schemeClr val="bg2"/>
              </a:solidFill>
            </a:endParaRPr>
          </a:p>
        </p:txBody>
      </p:sp>
      <p:graphicFrame>
        <p:nvGraphicFramePr>
          <p:cNvPr id="21" name="对象 20"/>
          <p:cNvGraphicFramePr>
            <a:graphicFrameLocks noChangeAspect="1"/>
          </p:cNvGraphicFramePr>
          <p:nvPr>
            <p:extLst>
              <p:ext uri="{D42A27DB-BD31-4B8C-83A1-F6EECF244321}">
                <p14:modId xmlns:p14="http://schemas.microsoft.com/office/powerpoint/2010/main" val="467702505"/>
              </p:ext>
            </p:extLst>
          </p:nvPr>
        </p:nvGraphicFramePr>
        <p:xfrm>
          <a:off x="8265417" y="2579754"/>
          <a:ext cx="1008063" cy="349250"/>
        </p:xfrm>
        <a:graphic>
          <a:graphicData uri="http://schemas.openxmlformats.org/presentationml/2006/ole">
            <mc:AlternateContent xmlns:mc="http://schemas.openxmlformats.org/markup-compatibility/2006">
              <mc:Choice xmlns:v="urn:schemas-microsoft-com:vml" Requires="v">
                <p:oleObj spid="_x0000_s6511" name="Equation" r:id="rId7" imgW="660240" imgH="228600" progId="Equation.DSMT4">
                  <p:embed/>
                </p:oleObj>
              </mc:Choice>
              <mc:Fallback>
                <p:oleObj name="Equation" r:id="rId7" imgW="660240" imgH="228600" progId="Equation.DSMT4">
                  <p:embed/>
                  <p:pic>
                    <p:nvPicPr>
                      <p:cNvPr id="0" name=""/>
                      <p:cNvPicPr/>
                      <p:nvPr/>
                    </p:nvPicPr>
                    <p:blipFill>
                      <a:blip r:embed="rId8"/>
                      <a:stretch>
                        <a:fillRect/>
                      </a:stretch>
                    </p:blipFill>
                    <p:spPr>
                      <a:xfrm>
                        <a:off x="8265417" y="2579754"/>
                        <a:ext cx="1008063" cy="349250"/>
                      </a:xfrm>
                      <a:prstGeom prst="rect">
                        <a:avLst/>
                      </a:prstGeom>
                      <a:solidFill>
                        <a:schemeClr val="bg2"/>
                      </a:solidFill>
                    </p:spPr>
                  </p:pic>
                </p:oleObj>
              </mc:Fallback>
            </mc:AlternateContent>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val="3050826896"/>
              </p:ext>
            </p:extLst>
          </p:nvPr>
        </p:nvGraphicFramePr>
        <p:xfrm>
          <a:off x="6719314" y="3385886"/>
          <a:ext cx="1279525" cy="349250"/>
        </p:xfrm>
        <a:graphic>
          <a:graphicData uri="http://schemas.openxmlformats.org/presentationml/2006/ole">
            <mc:AlternateContent xmlns:mc="http://schemas.openxmlformats.org/markup-compatibility/2006">
              <mc:Choice xmlns:v="urn:schemas-microsoft-com:vml" Requires="v">
                <p:oleObj spid="_x0000_s6512" name="Equation" r:id="rId9" imgW="838080" imgH="228600" progId="Equation.DSMT4">
                  <p:embed/>
                </p:oleObj>
              </mc:Choice>
              <mc:Fallback>
                <p:oleObj name="Equation" r:id="rId9" imgW="838080" imgH="228600" progId="Equation.DSMT4">
                  <p:embed/>
                  <p:pic>
                    <p:nvPicPr>
                      <p:cNvPr id="0" name=""/>
                      <p:cNvPicPr/>
                      <p:nvPr/>
                    </p:nvPicPr>
                    <p:blipFill>
                      <a:blip r:embed="rId10"/>
                      <a:stretch>
                        <a:fillRect/>
                      </a:stretch>
                    </p:blipFill>
                    <p:spPr>
                      <a:xfrm>
                        <a:off x="6719314" y="3385886"/>
                        <a:ext cx="1279525" cy="349250"/>
                      </a:xfrm>
                      <a:prstGeom prst="rect">
                        <a:avLst/>
                      </a:prstGeom>
                      <a:solidFill>
                        <a:schemeClr val="bg2"/>
                      </a:solidFill>
                    </p:spPr>
                  </p:pic>
                </p:oleObj>
              </mc:Fallback>
            </mc:AlternateContent>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val="991181263"/>
              </p:ext>
            </p:extLst>
          </p:nvPr>
        </p:nvGraphicFramePr>
        <p:xfrm>
          <a:off x="6707584" y="4143888"/>
          <a:ext cx="1162050" cy="427038"/>
        </p:xfrm>
        <a:graphic>
          <a:graphicData uri="http://schemas.openxmlformats.org/presentationml/2006/ole">
            <mc:AlternateContent xmlns:mc="http://schemas.openxmlformats.org/markup-compatibility/2006">
              <mc:Choice xmlns:v="urn:schemas-microsoft-com:vml" Requires="v">
                <p:oleObj spid="_x0000_s6513" name="Equation" r:id="rId11" imgW="761760" imgH="279360" progId="Equation.DSMT4">
                  <p:embed/>
                </p:oleObj>
              </mc:Choice>
              <mc:Fallback>
                <p:oleObj name="Equation" r:id="rId11" imgW="761760" imgH="279360" progId="Equation.DSMT4">
                  <p:embed/>
                  <p:pic>
                    <p:nvPicPr>
                      <p:cNvPr id="0" name=""/>
                      <p:cNvPicPr/>
                      <p:nvPr/>
                    </p:nvPicPr>
                    <p:blipFill>
                      <a:blip r:embed="rId12"/>
                      <a:stretch>
                        <a:fillRect/>
                      </a:stretch>
                    </p:blipFill>
                    <p:spPr>
                      <a:xfrm>
                        <a:off x="6707584" y="4143888"/>
                        <a:ext cx="1162050" cy="427038"/>
                      </a:xfrm>
                      <a:prstGeom prst="rect">
                        <a:avLst/>
                      </a:prstGeom>
                      <a:solidFill>
                        <a:schemeClr val="bg2"/>
                      </a:solidFill>
                    </p:spPr>
                  </p:pic>
                </p:oleObj>
              </mc:Fallback>
            </mc:AlternateContent>
          </a:graphicData>
        </a:graphic>
      </p:graphicFrame>
      <p:graphicFrame>
        <p:nvGraphicFramePr>
          <p:cNvPr id="25" name="对象 24"/>
          <p:cNvGraphicFramePr>
            <a:graphicFrameLocks noChangeAspect="1"/>
          </p:cNvGraphicFramePr>
          <p:nvPr>
            <p:extLst>
              <p:ext uri="{D42A27DB-BD31-4B8C-83A1-F6EECF244321}">
                <p14:modId xmlns:p14="http://schemas.microsoft.com/office/powerpoint/2010/main" val="2415424565"/>
              </p:ext>
            </p:extLst>
          </p:nvPr>
        </p:nvGraphicFramePr>
        <p:xfrm>
          <a:off x="6711852" y="4872133"/>
          <a:ext cx="1801813" cy="427038"/>
        </p:xfrm>
        <a:graphic>
          <a:graphicData uri="http://schemas.openxmlformats.org/presentationml/2006/ole">
            <mc:AlternateContent xmlns:mc="http://schemas.openxmlformats.org/markup-compatibility/2006">
              <mc:Choice xmlns:v="urn:schemas-microsoft-com:vml" Requires="v">
                <p:oleObj spid="_x0000_s6514" name="Equation" r:id="rId13" imgW="1180800" imgH="279360" progId="Equation.DSMT4">
                  <p:embed/>
                </p:oleObj>
              </mc:Choice>
              <mc:Fallback>
                <p:oleObj name="Equation" r:id="rId13" imgW="1180800" imgH="279360" progId="Equation.DSMT4">
                  <p:embed/>
                  <p:pic>
                    <p:nvPicPr>
                      <p:cNvPr id="0" name=""/>
                      <p:cNvPicPr/>
                      <p:nvPr/>
                    </p:nvPicPr>
                    <p:blipFill>
                      <a:blip r:embed="rId14"/>
                      <a:stretch>
                        <a:fillRect/>
                      </a:stretch>
                    </p:blipFill>
                    <p:spPr>
                      <a:xfrm>
                        <a:off x="6711852" y="4872133"/>
                        <a:ext cx="1801813" cy="427038"/>
                      </a:xfrm>
                      <a:prstGeom prst="rect">
                        <a:avLst/>
                      </a:prstGeom>
                      <a:solidFill>
                        <a:schemeClr val="bg2"/>
                      </a:solidFill>
                    </p:spPr>
                  </p:pic>
                </p:oleObj>
              </mc:Fallback>
            </mc:AlternateContent>
          </a:graphicData>
        </a:graphic>
      </p:graphicFrame>
      <p:graphicFrame>
        <p:nvGraphicFramePr>
          <p:cNvPr id="26" name="对象 25"/>
          <p:cNvGraphicFramePr>
            <a:graphicFrameLocks noChangeAspect="1"/>
          </p:cNvGraphicFramePr>
          <p:nvPr>
            <p:extLst>
              <p:ext uri="{D42A27DB-BD31-4B8C-83A1-F6EECF244321}">
                <p14:modId xmlns:p14="http://schemas.microsoft.com/office/powerpoint/2010/main" val="1508777607"/>
              </p:ext>
            </p:extLst>
          </p:nvPr>
        </p:nvGraphicFramePr>
        <p:xfrm>
          <a:off x="6719314" y="5687226"/>
          <a:ext cx="1530350" cy="660400"/>
        </p:xfrm>
        <a:graphic>
          <a:graphicData uri="http://schemas.openxmlformats.org/presentationml/2006/ole">
            <mc:AlternateContent xmlns:mc="http://schemas.openxmlformats.org/markup-compatibility/2006">
              <mc:Choice xmlns:v="urn:schemas-microsoft-com:vml" Requires="v">
                <p:oleObj spid="_x0000_s6515" name="Equation" r:id="rId15" imgW="1002960" imgH="431640" progId="Equation.DSMT4">
                  <p:embed/>
                </p:oleObj>
              </mc:Choice>
              <mc:Fallback>
                <p:oleObj name="Equation" r:id="rId15" imgW="1002960" imgH="431640" progId="Equation.DSMT4">
                  <p:embed/>
                  <p:pic>
                    <p:nvPicPr>
                      <p:cNvPr id="0" name=""/>
                      <p:cNvPicPr/>
                      <p:nvPr/>
                    </p:nvPicPr>
                    <p:blipFill>
                      <a:blip r:embed="rId16"/>
                      <a:stretch>
                        <a:fillRect/>
                      </a:stretch>
                    </p:blipFill>
                    <p:spPr>
                      <a:xfrm>
                        <a:off x="6719314" y="5687226"/>
                        <a:ext cx="1530350" cy="660400"/>
                      </a:xfrm>
                      <a:prstGeom prst="rect">
                        <a:avLst/>
                      </a:prstGeom>
                      <a:solidFill>
                        <a:schemeClr val="bg2"/>
                      </a:solidFill>
                    </p:spPr>
                  </p:pic>
                </p:oleObj>
              </mc:Fallback>
            </mc:AlternateContent>
          </a:graphicData>
        </a:graphic>
      </p:graphicFrame>
      <p:graphicFrame>
        <p:nvGraphicFramePr>
          <p:cNvPr id="28" name="表格 27"/>
          <p:cNvGraphicFramePr>
            <a:graphicFrameLocks noGrp="1"/>
          </p:cNvGraphicFramePr>
          <p:nvPr>
            <p:extLst>
              <p:ext uri="{D42A27DB-BD31-4B8C-83A1-F6EECF244321}">
                <p14:modId xmlns:p14="http://schemas.microsoft.com/office/powerpoint/2010/main" val="120441674"/>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56192339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5300" y="404664"/>
            <a:ext cx="8915400" cy="1066800"/>
          </a:xfrm>
        </p:spPr>
        <p:txBody>
          <a:bodyPr>
            <a:normAutofit/>
          </a:bodyPr>
          <a:lstStyle/>
          <a:p>
            <a:r>
              <a:rPr lang="en-US" altLang="zh-CN" dirty="0" smtClean="0">
                <a:solidFill>
                  <a:schemeClr val="bg1"/>
                </a:solidFill>
              </a:rPr>
              <a:t>3.</a:t>
            </a:r>
            <a:r>
              <a:rPr lang="zh-CN" altLang="en-US" dirty="0" smtClean="0">
                <a:solidFill>
                  <a:schemeClr val="bg1"/>
                </a:solidFill>
              </a:rPr>
              <a:t> 基于</a:t>
            </a:r>
            <a:r>
              <a:rPr lang="zh-CN" altLang="en-US" dirty="0">
                <a:solidFill>
                  <a:schemeClr val="bg1"/>
                </a:solidFill>
              </a:rPr>
              <a:t>半直接法的双目匹配</a:t>
            </a:r>
            <a:r>
              <a:rPr lang="zh-CN" altLang="en-US" dirty="0" smtClean="0">
                <a:solidFill>
                  <a:schemeClr val="bg1"/>
                </a:solidFill>
              </a:rPr>
              <a:t>算法</a:t>
            </a:r>
            <a:endParaRPr lang="zh-CN" altLang="en-US" dirty="0">
              <a:solidFill>
                <a:schemeClr val="bg1"/>
              </a:solidFill>
            </a:endParaRPr>
          </a:p>
        </p:txBody>
      </p:sp>
      <p:pic>
        <p:nvPicPr>
          <p:cNvPr id="11" name="图片 10"/>
          <p:cNvPicPr>
            <a:picLocks noChangeAspect="1"/>
          </p:cNvPicPr>
          <p:nvPr/>
        </p:nvPicPr>
        <p:blipFill>
          <a:blip r:embed="rId4"/>
          <a:stretch>
            <a:fillRect/>
          </a:stretch>
        </p:blipFill>
        <p:spPr>
          <a:xfrm>
            <a:off x="5959926" y="4183162"/>
            <a:ext cx="3586547" cy="1866468"/>
          </a:xfrm>
          <a:prstGeom prst="rect">
            <a:avLst/>
          </a:prstGeom>
        </p:spPr>
      </p:pic>
      <p:sp>
        <p:nvSpPr>
          <p:cNvPr id="14" name="内容占位符 2"/>
          <p:cNvSpPr txBox="1">
            <a:spLocks/>
          </p:cNvSpPr>
          <p:nvPr/>
        </p:nvSpPr>
        <p:spPr>
          <a:xfrm>
            <a:off x="495300" y="1320793"/>
            <a:ext cx="8915400" cy="5557936"/>
          </a:xfrm>
          <a:prstGeom prst="rect">
            <a:avLst/>
          </a:prstGeom>
        </p:spPr>
        <p:txBody>
          <a:bodyPr vert="horz">
            <a:normAutofit/>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lumMod val="75000"/>
                  </a:schemeClr>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2">
                    <a:lumMod val="75000"/>
                  </a:schemeClr>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r>
              <a:rPr lang="zh-CN" altLang="en-US" sz="2400" dirty="0" smtClean="0">
                <a:solidFill>
                  <a:schemeClr val="bg1"/>
                </a:solidFill>
              </a:rPr>
              <a:t>投影关系： 	</a:t>
            </a:r>
            <a:endParaRPr lang="en-US" altLang="zh-CN" sz="2400" dirty="0" smtClean="0">
              <a:solidFill>
                <a:schemeClr val="bg1"/>
              </a:solidFill>
            </a:endParaRPr>
          </a:p>
          <a:p>
            <a:endParaRPr lang="zh-CN" altLang="en-US" sz="2400" dirty="0" smtClean="0">
              <a:solidFill>
                <a:schemeClr val="bg1"/>
              </a:solidFill>
            </a:endParaRPr>
          </a:p>
          <a:p>
            <a:pPr marL="109728" indent="0">
              <a:buNone/>
            </a:pPr>
            <a:endParaRPr lang="en-US" altLang="zh-CN" sz="2400" dirty="0" smtClean="0">
              <a:solidFill>
                <a:schemeClr val="bg1"/>
              </a:solidFill>
            </a:endParaRPr>
          </a:p>
          <a:p>
            <a:pPr marL="109728" indent="0">
              <a:buNone/>
            </a:pPr>
            <a:endParaRPr lang="en-US" altLang="zh-CN" sz="2400" dirty="0">
              <a:solidFill>
                <a:schemeClr val="bg1"/>
              </a:solidFill>
            </a:endParaRPr>
          </a:p>
          <a:p>
            <a:pPr marL="109728" indent="0">
              <a:buNone/>
            </a:pPr>
            <a:endParaRPr lang="en-US" altLang="zh-CN" sz="2400" dirty="0" smtClean="0">
              <a:solidFill>
                <a:schemeClr val="bg1"/>
              </a:solidFill>
            </a:endParaRPr>
          </a:p>
          <a:p>
            <a:pPr marL="365760" lvl="1" indent="-256032">
              <a:buClr>
                <a:schemeClr val="accent3"/>
              </a:buClr>
              <a:buFont typeface="Georgia"/>
              <a:buChar char="•"/>
            </a:pPr>
            <a:r>
              <a:rPr lang="zh-CN" altLang="en-US" sz="2400" dirty="0" smtClean="0">
                <a:solidFill>
                  <a:schemeClr val="bg1"/>
                </a:solidFill>
                <a:latin typeface="Times New Roman" panose="02020603050405020304" pitchFamily="18" charset="0"/>
                <a:cs typeface="Times New Roman" panose="02020603050405020304" pitchFamily="18" charset="0"/>
              </a:rPr>
              <a:t>不妨</a:t>
            </a:r>
            <a:r>
              <a:rPr lang="zh-CN" altLang="en-US" sz="2400" dirty="0">
                <a:solidFill>
                  <a:schemeClr val="bg1"/>
                </a:solidFill>
                <a:latin typeface="Times New Roman" panose="02020603050405020304" pitchFamily="18" charset="0"/>
                <a:cs typeface="Times New Roman" panose="02020603050405020304" pitchFamily="18" charset="0"/>
              </a:rPr>
              <a:t>设第一个图的相机</a:t>
            </a:r>
            <a:r>
              <a:rPr lang="en-US" altLang="zh-CN" sz="2400" dirty="0">
                <a:solidFill>
                  <a:schemeClr val="bg1"/>
                </a:solidFill>
                <a:latin typeface="Times New Roman" panose="02020603050405020304" pitchFamily="18" charset="0"/>
                <a:cs typeface="Times New Roman" panose="02020603050405020304" pitchFamily="18" charset="0"/>
              </a:rPr>
              <a:t>Pose</a:t>
            </a:r>
            <a:r>
              <a:rPr lang="zh-CN" altLang="en-US" sz="2400" dirty="0" smtClean="0">
                <a:solidFill>
                  <a:schemeClr val="bg1"/>
                </a:solidFill>
                <a:latin typeface="Times New Roman" panose="02020603050405020304" pitchFamily="18" charset="0"/>
                <a:cs typeface="Times New Roman" panose="02020603050405020304" pitchFamily="18" charset="0"/>
              </a:rPr>
              <a:t>为 </a:t>
            </a:r>
            <a:r>
              <a:rPr lang="en-US" altLang="zh-CN" sz="2400" dirty="0" smtClean="0">
                <a:solidFill>
                  <a:schemeClr val="bg1"/>
                </a:solidFill>
                <a:latin typeface="Times New Roman" panose="02020603050405020304" pitchFamily="18" charset="0"/>
                <a:cs typeface="Times New Roman" panose="02020603050405020304" pitchFamily="18" charset="0"/>
              </a:rPr>
              <a:t>I</a:t>
            </a:r>
            <a:r>
              <a:rPr lang="zh-CN" altLang="en-US" sz="2400" dirty="0" smtClean="0">
                <a:solidFill>
                  <a:schemeClr val="bg1"/>
                </a:solidFill>
                <a:latin typeface="Times New Roman" panose="02020603050405020304" pitchFamily="18" charset="0"/>
                <a:cs typeface="Times New Roman" panose="02020603050405020304" pitchFamily="18" charset="0"/>
              </a:rPr>
              <a:t> ，第二</a:t>
            </a:r>
            <a:r>
              <a:rPr lang="zh-CN" altLang="en-US" sz="2400" dirty="0">
                <a:solidFill>
                  <a:schemeClr val="bg1"/>
                </a:solidFill>
                <a:latin typeface="Times New Roman" panose="02020603050405020304" pitchFamily="18" charset="0"/>
                <a:cs typeface="Times New Roman" panose="02020603050405020304" pitchFamily="18" charset="0"/>
              </a:rPr>
              <a:t>个相机</a:t>
            </a:r>
            <a:r>
              <a:rPr lang="en-US" altLang="zh-CN" sz="2400" dirty="0">
                <a:solidFill>
                  <a:schemeClr val="bg1"/>
                </a:solidFill>
                <a:latin typeface="Times New Roman" panose="02020603050405020304" pitchFamily="18" charset="0"/>
                <a:cs typeface="Times New Roman" panose="02020603050405020304" pitchFamily="18" charset="0"/>
              </a:rPr>
              <a:t>Pose</a:t>
            </a:r>
            <a:r>
              <a:rPr lang="zh-CN" altLang="en-US" sz="2400" dirty="0" smtClean="0">
                <a:solidFill>
                  <a:schemeClr val="bg1"/>
                </a:solidFill>
                <a:latin typeface="Times New Roman" panose="02020603050405020304" pitchFamily="18" charset="0"/>
                <a:cs typeface="Times New Roman" panose="02020603050405020304" pitchFamily="18" charset="0"/>
              </a:rPr>
              <a:t>为</a:t>
            </a:r>
            <a:r>
              <a:rPr lang="en-US" altLang="zh-CN" sz="2400" dirty="0" smtClean="0">
                <a:solidFill>
                  <a:schemeClr val="bg1"/>
                </a:solidFill>
                <a:latin typeface="Times New Roman" panose="02020603050405020304" pitchFamily="18" charset="0"/>
                <a:cs typeface="Times New Roman" panose="02020603050405020304" pitchFamily="18" charset="0"/>
              </a:rPr>
              <a:t>[ R , t ] </a:t>
            </a:r>
            <a:r>
              <a:rPr lang="zh-CN" altLang="en-US" sz="2400" dirty="0" smtClean="0">
                <a:solidFill>
                  <a:schemeClr val="bg1"/>
                </a:solidFill>
                <a:latin typeface="Times New Roman" panose="02020603050405020304" pitchFamily="18" charset="0"/>
                <a:cs typeface="Times New Roman" panose="02020603050405020304" pitchFamily="18" charset="0"/>
              </a:rPr>
              <a:t>，即</a:t>
            </a:r>
            <a:r>
              <a:rPr lang="zh-CN" altLang="en-US" sz="2400" dirty="0">
                <a:solidFill>
                  <a:schemeClr val="bg1"/>
                </a:solidFill>
                <a:latin typeface="Times New Roman" panose="02020603050405020304" pitchFamily="18" charset="0"/>
                <a:cs typeface="Times New Roman" panose="02020603050405020304" pitchFamily="18" charset="0"/>
              </a:rPr>
              <a:t>李代数表示：</a:t>
            </a:r>
          </a:p>
          <a:p>
            <a:pPr marL="365760" lvl="1" indent="-256032">
              <a:buClr>
                <a:schemeClr val="accent3"/>
              </a:buClr>
              <a:buFont typeface="Georgia"/>
              <a:buChar char="•"/>
            </a:pPr>
            <a:endParaRPr lang="en-US" altLang="zh-CN" sz="2400" dirty="0" smtClean="0">
              <a:solidFill>
                <a:schemeClr val="bg1"/>
              </a:solidFill>
              <a:latin typeface="Times New Roman" panose="02020603050405020304" pitchFamily="18" charset="0"/>
              <a:cs typeface="Times New Roman" panose="02020603050405020304" pitchFamily="18" charset="0"/>
            </a:endParaRPr>
          </a:p>
          <a:p>
            <a:pPr marL="365760" lvl="1" indent="-256032">
              <a:buClr>
                <a:schemeClr val="accent3"/>
              </a:buClr>
              <a:buFont typeface="Georgia"/>
              <a:buChar char="•"/>
            </a:pPr>
            <a:endParaRPr lang="en-US" altLang="zh-CN" sz="2400" dirty="0" smtClean="0">
              <a:solidFill>
                <a:schemeClr val="bg1"/>
              </a:solidFill>
              <a:latin typeface="Times New Roman" panose="02020603050405020304" pitchFamily="18" charset="0"/>
              <a:cs typeface="Times New Roman" panose="02020603050405020304" pitchFamily="18" charset="0"/>
            </a:endParaRPr>
          </a:p>
          <a:p>
            <a:pPr marL="365760" lvl="1" indent="-256032">
              <a:buClr>
                <a:schemeClr val="accent3"/>
              </a:buClr>
              <a:buFont typeface="Georgia"/>
              <a:buChar char="•"/>
            </a:pPr>
            <a:r>
              <a:rPr lang="zh-CN" altLang="en-US" sz="2400" dirty="0" smtClean="0">
                <a:solidFill>
                  <a:schemeClr val="bg1"/>
                </a:solidFill>
                <a:latin typeface="Times New Roman" panose="02020603050405020304" pitchFamily="18" charset="0"/>
                <a:cs typeface="Times New Roman" panose="02020603050405020304" pitchFamily="18" charset="0"/>
              </a:rPr>
              <a:t>那么：</a:t>
            </a:r>
            <a:endParaRPr lang="en-US" altLang="zh-CN" sz="2400" dirty="0">
              <a:solidFill>
                <a:schemeClr val="bg1"/>
              </a:solidFill>
              <a:latin typeface="Times New Roman" panose="02020603050405020304" pitchFamily="18" charset="0"/>
              <a:cs typeface="Times New Roman" panose="02020603050405020304" pitchFamily="18" charset="0"/>
            </a:endParaRPr>
          </a:p>
          <a:p>
            <a:pPr marL="365760" lvl="1" indent="-256032">
              <a:buClr>
                <a:schemeClr val="accent3"/>
              </a:buClr>
              <a:buFont typeface="Georgia"/>
              <a:buChar char="•"/>
            </a:pPr>
            <a:endParaRPr lang="en-US" altLang="zh-CN" sz="2400" dirty="0">
              <a:solidFill>
                <a:schemeClr val="bg1"/>
              </a:solidFill>
              <a:latin typeface="Times New Roman" panose="02020603050405020304" pitchFamily="18" charset="0"/>
              <a:cs typeface="Times New Roman" panose="02020603050405020304" pitchFamily="18" charset="0"/>
            </a:endParaRPr>
          </a:p>
          <a:p>
            <a:endParaRPr lang="zh-CN" altLang="en-US" sz="2600" dirty="0">
              <a:solidFill>
                <a:schemeClr val="bg1"/>
              </a:solidFill>
            </a:endParaRPr>
          </a:p>
          <a:p>
            <a:endParaRPr lang="zh-CN" altLang="en-US" sz="2600" dirty="0" smtClean="0">
              <a:solidFill>
                <a:schemeClr val="bg1"/>
              </a:solidFill>
            </a:endParaRPr>
          </a:p>
          <a:p>
            <a:endParaRPr lang="en-US" altLang="zh-CN" dirty="0" smtClean="0">
              <a:solidFill>
                <a:schemeClr val="bg2"/>
              </a:solidFill>
            </a:endParaRPr>
          </a:p>
          <a:p>
            <a:endParaRPr lang="en-US" altLang="zh-CN" dirty="0" smtClean="0">
              <a:solidFill>
                <a:schemeClr val="bg2"/>
              </a:solidFill>
            </a:endParaRPr>
          </a:p>
          <a:p>
            <a:endParaRPr lang="en-US" altLang="zh-CN" dirty="0" smtClean="0">
              <a:solidFill>
                <a:schemeClr val="bg2"/>
              </a:solidFill>
            </a:endParaRPr>
          </a:p>
          <a:p>
            <a:endParaRPr lang="en-US" altLang="zh-CN" dirty="0" smtClean="0">
              <a:solidFill>
                <a:schemeClr val="bg2"/>
              </a:solidFill>
            </a:endParaRPr>
          </a:p>
          <a:p>
            <a:endParaRPr lang="en-US" altLang="zh-CN" dirty="0" smtClean="0">
              <a:solidFill>
                <a:schemeClr val="bg2"/>
              </a:solidFill>
            </a:endParaRPr>
          </a:p>
          <a:p>
            <a:endParaRPr lang="en-US" altLang="zh-CN" dirty="0" smtClean="0">
              <a:solidFill>
                <a:schemeClr val="bg2"/>
              </a:solidFill>
            </a:endParaRPr>
          </a:p>
          <a:p>
            <a:pPr marL="109728" indent="0">
              <a:buFont typeface="Georgia"/>
              <a:buNone/>
            </a:pPr>
            <a:endParaRPr lang="en-US" altLang="zh-CN" dirty="0" smtClean="0">
              <a:solidFill>
                <a:schemeClr val="bg2"/>
              </a:solidFill>
            </a:endParaRPr>
          </a:p>
        </p:txBody>
      </p:sp>
      <p:graphicFrame>
        <p:nvGraphicFramePr>
          <p:cNvPr id="21" name="对象 20"/>
          <p:cNvGraphicFramePr>
            <a:graphicFrameLocks noChangeAspect="1"/>
          </p:cNvGraphicFramePr>
          <p:nvPr>
            <p:extLst>
              <p:ext uri="{D42A27DB-BD31-4B8C-83A1-F6EECF244321}">
                <p14:modId xmlns:p14="http://schemas.microsoft.com/office/powerpoint/2010/main" val="874526892"/>
              </p:ext>
            </p:extLst>
          </p:nvPr>
        </p:nvGraphicFramePr>
        <p:xfrm>
          <a:off x="2195511" y="1790781"/>
          <a:ext cx="4632325" cy="1474788"/>
        </p:xfrm>
        <a:graphic>
          <a:graphicData uri="http://schemas.openxmlformats.org/presentationml/2006/ole">
            <mc:AlternateContent xmlns:mc="http://schemas.openxmlformats.org/markup-compatibility/2006">
              <mc:Choice xmlns:v="urn:schemas-microsoft-com:vml" Requires="v">
                <p:oleObj spid="_x0000_s7392" name="Equation" r:id="rId5" imgW="3035160" imgH="965160" progId="Equation.DSMT4">
                  <p:embed/>
                </p:oleObj>
              </mc:Choice>
              <mc:Fallback>
                <p:oleObj name="Equation" r:id="rId5" imgW="3035160" imgH="965160" progId="Equation.DSMT4">
                  <p:embed/>
                  <p:pic>
                    <p:nvPicPr>
                      <p:cNvPr id="0" name=""/>
                      <p:cNvPicPr/>
                      <p:nvPr/>
                    </p:nvPicPr>
                    <p:blipFill>
                      <a:blip r:embed="rId6"/>
                      <a:stretch>
                        <a:fillRect/>
                      </a:stretch>
                    </p:blipFill>
                    <p:spPr>
                      <a:xfrm>
                        <a:off x="2195511" y="1790781"/>
                        <a:ext cx="4632325" cy="1474788"/>
                      </a:xfrm>
                      <a:prstGeom prst="rect">
                        <a:avLst/>
                      </a:prstGeom>
                      <a:solidFill>
                        <a:schemeClr val="bg2"/>
                      </a:solidFill>
                    </p:spPr>
                  </p:pic>
                </p:oleObj>
              </mc:Fallback>
            </mc:AlternateContent>
          </a:graphicData>
        </a:graphic>
      </p:graphicFrame>
      <p:graphicFrame>
        <p:nvGraphicFramePr>
          <p:cNvPr id="25" name="对象 24"/>
          <p:cNvGraphicFramePr>
            <a:graphicFrameLocks noChangeAspect="1"/>
          </p:cNvGraphicFramePr>
          <p:nvPr>
            <p:extLst>
              <p:ext uri="{D42A27DB-BD31-4B8C-83A1-F6EECF244321}">
                <p14:modId xmlns:p14="http://schemas.microsoft.com/office/powerpoint/2010/main" val="1108833339"/>
              </p:ext>
            </p:extLst>
          </p:nvPr>
        </p:nvGraphicFramePr>
        <p:xfrm>
          <a:off x="2226310" y="4337237"/>
          <a:ext cx="1123950" cy="368300"/>
        </p:xfrm>
        <a:graphic>
          <a:graphicData uri="http://schemas.openxmlformats.org/presentationml/2006/ole">
            <mc:AlternateContent xmlns:mc="http://schemas.openxmlformats.org/markup-compatibility/2006">
              <mc:Choice xmlns:v="urn:schemas-microsoft-com:vml" Requires="v">
                <p:oleObj spid="_x0000_s7393" name="Equation" r:id="rId7" imgW="736560" imgH="241200" progId="Equation.DSMT4">
                  <p:embed/>
                </p:oleObj>
              </mc:Choice>
              <mc:Fallback>
                <p:oleObj name="Equation" r:id="rId7" imgW="736560" imgH="241200" progId="Equation.DSMT4">
                  <p:embed/>
                  <p:pic>
                    <p:nvPicPr>
                      <p:cNvPr id="0" name=""/>
                      <p:cNvPicPr/>
                      <p:nvPr/>
                    </p:nvPicPr>
                    <p:blipFill>
                      <a:blip r:embed="rId8"/>
                      <a:stretch>
                        <a:fillRect/>
                      </a:stretch>
                    </p:blipFill>
                    <p:spPr>
                      <a:xfrm>
                        <a:off x="2226310" y="4337237"/>
                        <a:ext cx="1123950" cy="368300"/>
                      </a:xfrm>
                      <a:prstGeom prst="rect">
                        <a:avLst/>
                      </a:prstGeom>
                      <a:solidFill>
                        <a:schemeClr val="bg2"/>
                      </a:solidFill>
                    </p:spPr>
                  </p:pic>
                </p:oleObj>
              </mc:Fallback>
            </mc:AlternateContent>
          </a:graphicData>
        </a:graphic>
      </p:graphicFrame>
      <p:graphicFrame>
        <p:nvGraphicFramePr>
          <p:cNvPr id="26" name="对象 25"/>
          <p:cNvGraphicFramePr>
            <a:graphicFrameLocks noChangeAspect="1"/>
          </p:cNvGraphicFramePr>
          <p:nvPr>
            <p:extLst>
              <p:ext uri="{D42A27DB-BD31-4B8C-83A1-F6EECF244321}">
                <p14:modId xmlns:p14="http://schemas.microsoft.com/office/powerpoint/2010/main" val="4205885086"/>
              </p:ext>
            </p:extLst>
          </p:nvPr>
        </p:nvGraphicFramePr>
        <p:xfrm>
          <a:off x="2219026" y="5373216"/>
          <a:ext cx="2943225" cy="1203325"/>
        </p:xfrm>
        <a:graphic>
          <a:graphicData uri="http://schemas.openxmlformats.org/presentationml/2006/ole">
            <mc:AlternateContent xmlns:mc="http://schemas.openxmlformats.org/markup-compatibility/2006">
              <mc:Choice xmlns:v="urn:schemas-microsoft-com:vml" Requires="v">
                <p:oleObj spid="_x0000_s7394" name="Equation" r:id="rId9" imgW="1930320" imgH="787320" progId="Equation.DSMT4">
                  <p:embed/>
                </p:oleObj>
              </mc:Choice>
              <mc:Fallback>
                <p:oleObj name="Equation" r:id="rId9" imgW="1930320" imgH="787320" progId="Equation.DSMT4">
                  <p:embed/>
                  <p:pic>
                    <p:nvPicPr>
                      <p:cNvPr id="0" name=""/>
                      <p:cNvPicPr/>
                      <p:nvPr/>
                    </p:nvPicPr>
                    <p:blipFill>
                      <a:blip r:embed="rId10"/>
                      <a:stretch>
                        <a:fillRect/>
                      </a:stretch>
                    </p:blipFill>
                    <p:spPr>
                      <a:xfrm>
                        <a:off x="2219026" y="5373216"/>
                        <a:ext cx="2943225" cy="1203325"/>
                      </a:xfrm>
                      <a:prstGeom prst="rect">
                        <a:avLst/>
                      </a:prstGeom>
                      <a:solidFill>
                        <a:schemeClr val="bg2"/>
                      </a:solidFill>
                    </p:spPr>
                  </p:pic>
                </p:oleObj>
              </mc:Fallback>
            </mc:AlternateContent>
          </a:graphicData>
        </a:graphic>
      </p:graphicFrame>
      <p:graphicFrame>
        <p:nvGraphicFramePr>
          <p:cNvPr id="18" name="表格 17"/>
          <p:cNvGraphicFramePr>
            <a:graphicFrameLocks noGrp="1"/>
          </p:cNvGraphicFramePr>
          <p:nvPr>
            <p:extLst>
              <p:ext uri="{D42A27DB-BD31-4B8C-83A1-F6EECF244321}">
                <p14:modId xmlns:p14="http://schemas.microsoft.com/office/powerpoint/2010/main" val="2290146918"/>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119777999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5300" y="404664"/>
            <a:ext cx="8915400" cy="1066800"/>
          </a:xfrm>
        </p:spPr>
        <p:txBody>
          <a:bodyPr/>
          <a:lstStyle/>
          <a:p>
            <a:r>
              <a:rPr lang="en-US" altLang="zh-CN" dirty="0" smtClean="0">
                <a:solidFill>
                  <a:schemeClr val="bg1"/>
                </a:solidFill>
              </a:rPr>
              <a:t>3.</a:t>
            </a:r>
            <a:r>
              <a:rPr lang="zh-CN" altLang="en-US" dirty="0">
                <a:solidFill>
                  <a:schemeClr val="bg1"/>
                </a:solidFill>
              </a:rPr>
              <a:t>基于半直接法的双目匹配</a:t>
            </a:r>
            <a:r>
              <a:rPr lang="zh-CN" altLang="en-US" dirty="0" smtClean="0">
                <a:solidFill>
                  <a:schemeClr val="bg1"/>
                </a:solidFill>
              </a:rPr>
              <a:t>算法</a:t>
            </a:r>
            <a:endParaRPr lang="zh-CN" altLang="en-US" dirty="0">
              <a:solidFill>
                <a:schemeClr val="bg1"/>
              </a:solidFill>
            </a:endParaRPr>
          </a:p>
        </p:txBody>
      </p:sp>
      <p:sp>
        <p:nvSpPr>
          <p:cNvPr id="8" name="内容占位符 2"/>
          <p:cNvSpPr txBox="1">
            <a:spLocks/>
          </p:cNvSpPr>
          <p:nvPr/>
        </p:nvSpPr>
        <p:spPr>
          <a:xfrm>
            <a:off x="572294" y="1498296"/>
            <a:ext cx="8761412" cy="3416300"/>
          </a:xfrm>
          <a:prstGeom prst="rect">
            <a:avLst/>
          </a:prstGeom>
        </p:spPr>
        <p:txBody>
          <a:bodyPr vert="horz">
            <a:noAutofit/>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lumMod val="75000"/>
                  </a:schemeClr>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2">
                    <a:lumMod val="75000"/>
                  </a:schemeClr>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r>
              <a:rPr lang="zh-CN" altLang="en-US" sz="2400" dirty="0" smtClean="0">
                <a:solidFill>
                  <a:schemeClr val="bg1"/>
                </a:solidFill>
                <a:latin typeface="+mn-ea"/>
                <a:cs typeface="Times New Roman" panose="02020603050405020304" pitchFamily="18" charset="0"/>
              </a:rPr>
              <a:t>使用李代数表示光度误差：</a:t>
            </a:r>
            <a:endParaRPr lang="en-US" altLang="zh-CN" sz="2400" dirty="0" smtClean="0">
              <a:solidFill>
                <a:schemeClr val="bg1"/>
              </a:solidFill>
              <a:latin typeface="+mn-ea"/>
              <a:cs typeface="Times New Roman" panose="02020603050405020304" pitchFamily="18" charset="0"/>
            </a:endParaRPr>
          </a:p>
          <a:p>
            <a:endParaRPr lang="en-US" altLang="zh-CN" sz="2400" dirty="0" smtClean="0">
              <a:solidFill>
                <a:schemeClr val="bg1"/>
              </a:solidFill>
              <a:latin typeface="+mn-ea"/>
              <a:cs typeface="Times New Roman" panose="02020603050405020304" pitchFamily="18" charset="0"/>
            </a:endParaRPr>
          </a:p>
          <a:p>
            <a:endParaRPr lang="en-US" altLang="zh-CN" sz="2400" dirty="0" smtClean="0">
              <a:solidFill>
                <a:schemeClr val="bg1"/>
              </a:solidFill>
              <a:latin typeface="+mn-ea"/>
              <a:cs typeface="Times New Roman" panose="02020603050405020304" pitchFamily="18" charset="0"/>
            </a:endParaRPr>
          </a:p>
          <a:p>
            <a:pPr>
              <a:spcBef>
                <a:spcPts val="1800"/>
              </a:spcBef>
            </a:pPr>
            <a:r>
              <a:rPr lang="zh-CN" altLang="en-US" sz="2400" dirty="0" smtClean="0">
                <a:solidFill>
                  <a:schemeClr val="bg1"/>
                </a:solidFill>
                <a:latin typeface="+mn-ea"/>
                <a:cs typeface="Times New Roman" panose="02020603050405020304" pitchFamily="18" charset="0"/>
              </a:rPr>
              <a:t>目标函数形式：</a:t>
            </a:r>
            <a:endParaRPr lang="en-US" altLang="zh-CN" sz="2400" dirty="0" smtClean="0">
              <a:solidFill>
                <a:schemeClr val="bg1"/>
              </a:solidFill>
              <a:latin typeface="+mn-ea"/>
              <a:cs typeface="Times New Roman" panose="02020603050405020304" pitchFamily="18" charset="0"/>
            </a:endParaRPr>
          </a:p>
          <a:p>
            <a:pPr marL="0" indent="0">
              <a:buFont typeface="Georgia"/>
              <a:buNone/>
            </a:pPr>
            <a:endParaRPr lang="en-US" altLang="zh-CN" sz="2400" dirty="0" smtClean="0">
              <a:solidFill>
                <a:schemeClr val="bg1"/>
              </a:solidFill>
              <a:latin typeface="+mn-ea"/>
              <a:cs typeface="Times New Roman" panose="02020603050405020304" pitchFamily="18" charset="0"/>
            </a:endParaRPr>
          </a:p>
          <a:p>
            <a:pPr marL="0" indent="0">
              <a:buFont typeface="Georgia"/>
              <a:buNone/>
            </a:pPr>
            <a:endParaRPr lang="en-US" altLang="zh-CN" sz="2400" dirty="0" smtClean="0">
              <a:solidFill>
                <a:schemeClr val="bg1"/>
              </a:solidFill>
              <a:latin typeface="+mn-ea"/>
              <a:cs typeface="Times New Roman" panose="02020603050405020304" pitchFamily="18" charset="0"/>
            </a:endParaRPr>
          </a:p>
          <a:p>
            <a:pPr marL="0" indent="0">
              <a:buFont typeface="Georgia"/>
              <a:buNone/>
            </a:pPr>
            <a:endParaRPr lang="en-US" altLang="zh-CN" sz="2400" dirty="0" smtClean="0">
              <a:solidFill>
                <a:schemeClr val="bg1"/>
              </a:solidFill>
              <a:latin typeface="+mn-ea"/>
              <a:cs typeface="Times New Roman" panose="02020603050405020304" pitchFamily="18" charset="0"/>
            </a:endParaRPr>
          </a:p>
          <a:p>
            <a:pPr>
              <a:lnSpc>
                <a:spcPct val="150000"/>
              </a:lnSpc>
              <a:spcBef>
                <a:spcPts val="1200"/>
              </a:spcBef>
            </a:pPr>
            <a:r>
              <a:rPr lang="zh-CN" altLang="en-US" sz="2400" dirty="0" smtClean="0">
                <a:solidFill>
                  <a:schemeClr val="bg1"/>
                </a:solidFill>
                <a:latin typeface="+mn-ea"/>
                <a:cs typeface="Times New Roman" panose="02020603050405020304" pitchFamily="18" charset="0"/>
              </a:rPr>
              <a:t>目标函数取值只与深度值相关！</a:t>
            </a:r>
            <a:endParaRPr lang="en-US" altLang="zh-CN" sz="2400" dirty="0" smtClean="0">
              <a:solidFill>
                <a:schemeClr val="bg1"/>
              </a:solidFill>
              <a:latin typeface="+mn-ea"/>
              <a:cs typeface="Times New Roman" panose="02020603050405020304" pitchFamily="18" charset="0"/>
            </a:endParaRPr>
          </a:p>
        </p:txBody>
      </p:sp>
      <p:graphicFrame>
        <p:nvGraphicFramePr>
          <p:cNvPr id="10" name="对象 9"/>
          <p:cNvGraphicFramePr>
            <a:graphicFrameLocks noChangeAspect="1"/>
          </p:cNvGraphicFramePr>
          <p:nvPr>
            <p:extLst>
              <p:ext uri="{D42A27DB-BD31-4B8C-83A1-F6EECF244321}">
                <p14:modId xmlns:p14="http://schemas.microsoft.com/office/powerpoint/2010/main" val="386395315"/>
              </p:ext>
            </p:extLst>
          </p:nvPr>
        </p:nvGraphicFramePr>
        <p:xfrm>
          <a:off x="1296738" y="2111618"/>
          <a:ext cx="7330406" cy="638152"/>
        </p:xfrm>
        <a:graphic>
          <a:graphicData uri="http://schemas.openxmlformats.org/presentationml/2006/ole">
            <mc:AlternateContent xmlns:mc="http://schemas.openxmlformats.org/markup-compatibility/2006">
              <mc:Choice xmlns:v="urn:schemas-microsoft-com:vml" Requires="v">
                <p:oleObj spid="_x0000_s8336" name="Equation" r:id="rId4" imgW="3657600" imgH="317160" progId="Equation.DSMT4">
                  <p:embed/>
                </p:oleObj>
              </mc:Choice>
              <mc:Fallback>
                <p:oleObj name="Equation" r:id="rId4" imgW="3657600" imgH="317160" progId="Equation.DSMT4">
                  <p:embed/>
                  <p:pic>
                    <p:nvPicPr>
                      <p:cNvPr id="0" name=""/>
                      <p:cNvPicPr/>
                      <p:nvPr/>
                    </p:nvPicPr>
                    <p:blipFill>
                      <a:blip r:embed="rId5"/>
                      <a:stretch>
                        <a:fillRect/>
                      </a:stretch>
                    </p:blipFill>
                    <p:spPr>
                      <a:xfrm>
                        <a:off x="1296738" y="2111618"/>
                        <a:ext cx="7330406" cy="638152"/>
                      </a:xfrm>
                      <a:prstGeom prst="rect">
                        <a:avLst/>
                      </a:prstGeom>
                      <a:solidFill>
                        <a:schemeClr val="bg2"/>
                      </a:solidFill>
                    </p:spPr>
                  </p:pic>
                </p:oleObj>
              </mc:Fallback>
            </mc:AlternateContent>
          </a:graphicData>
        </a:graphic>
      </p:graphicFrame>
      <p:graphicFrame>
        <p:nvGraphicFramePr>
          <p:cNvPr id="11" name="对象 10"/>
          <p:cNvGraphicFramePr>
            <a:graphicFrameLocks noChangeAspect="1"/>
          </p:cNvGraphicFramePr>
          <p:nvPr>
            <p:extLst>
              <p:ext uri="{D42A27DB-BD31-4B8C-83A1-F6EECF244321}">
                <p14:modId xmlns:p14="http://schemas.microsoft.com/office/powerpoint/2010/main" val="1832590790"/>
              </p:ext>
            </p:extLst>
          </p:nvPr>
        </p:nvGraphicFramePr>
        <p:xfrm>
          <a:off x="2504728" y="3429000"/>
          <a:ext cx="4262438" cy="1322388"/>
        </p:xfrm>
        <a:graphic>
          <a:graphicData uri="http://schemas.openxmlformats.org/presentationml/2006/ole">
            <mc:AlternateContent xmlns:mc="http://schemas.openxmlformats.org/markup-compatibility/2006">
              <mc:Choice xmlns:v="urn:schemas-microsoft-com:vml" Requires="v">
                <p:oleObj spid="_x0000_s8337" name="Equation" r:id="rId6" imgW="2793960" imgH="863280" progId="Equation.DSMT4">
                  <p:embed/>
                </p:oleObj>
              </mc:Choice>
              <mc:Fallback>
                <p:oleObj name="Equation" r:id="rId6" imgW="2793960" imgH="863280" progId="Equation.DSMT4">
                  <p:embed/>
                  <p:pic>
                    <p:nvPicPr>
                      <p:cNvPr id="0" name=""/>
                      <p:cNvPicPr/>
                      <p:nvPr/>
                    </p:nvPicPr>
                    <p:blipFill>
                      <a:blip r:embed="rId7"/>
                      <a:stretch>
                        <a:fillRect/>
                      </a:stretch>
                    </p:blipFill>
                    <p:spPr>
                      <a:xfrm>
                        <a:off x="2504728" y="3429000"/>
                        <a:ext cx="4262438" cy="1322388"/>
                      </a:xfrm>
                      <a:prstGeom prst="rect">
                        <a:avLst/>
                      </a:prstGeom>
                      <a:solidFill>
                        <a:schemeClr val="bg2"/>
                      </a:solidFill>
                    </p:spPr>
                  </p:pic>
                </p:oleObj>
              </mc:Fallback>
            </mc:AlternateContent>
          </a:graphicData>
        </a:graphic>
      </p:graphicFrame>
      <p:sp>
        <p:nvSpPr>
          <p:cNvPr id="13" name="矩形 12"/>
          <p:cNvSpPr/>
          <p:nvPr/>
        </p:nvSpPr>
        <p:spPr>
          <a:xfrm>
            <a:off x="7041232" y="2119533"/>
            <a:ext cx="1296144" cy="63023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553447" y="1988840"/>
            <a:ext cx="1927945" cy="86333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127687" y="1856151"/>
            <a:ext cx="2499457" cy="1128712"/>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6" name="表格 15"/>
          <p:cNvGraphicFramePr>
            <a:graphicFrameLocks noGrp="1"/>
          </p:cNvGraphicFramePr>
          <p:nvPr>
            <p:extLst>
              <p:ext uri="{D42A27DB-BD31-4B8C-83A1-F6EECF244321}">
                <p14:modId xmlns:p14="http://schemas.microsoft.com/office/powerpoint/2010/main" val="448509840"/>
              </p:ext>
            </p:extLst>
          </p:nvPr>
        </p:nvGraphicFramePr>
        <p:xfrm>
          <a:off x="5601070" y="-19274"/>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38921981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9891" y="7727"/>
            <a:ext cx="8915400" cy="1066800"/>
          </a:xfrm>
        </p:spPr>
        <p:txBody>
          <a:bodyPr/>
          <a:lstStyle/>
          <a:p>
            <a:r>
              <a:rPr lang="en-US" altLang="zh-CN" dirty="0">
                <a:solidFill>
                  <a:schemeClr val="bg1"/>
                </a:solidFill>
              </a:rPr>
              <a:t>3</a:t>
            </a:r>
            <a:r>
              <a:rPr lang="en-US" altLang="zh-CN" dirty="0" smtClean="0">
                <a:solidFill>
                  <a:schemeClr val="bg1"/>
                </a:solidFill>
              </a:rPr>
              <a:t>.</a:t>
            </a:r>
            <a:r>
              <a:rPr lang="zh-CN" altLang="en-US" dirty="0" smtClean="0">
                <a:solidFill>
                  <a:schemeClr val="bg1"/>
                </a:solidFill>
              </a:rPr>
              <a:t>改进算法的初始化流程</a:t>
            </a:r>
            <a:endParaRPr lang="zh-CN" altLang="en-US" dirty="0">
              <a:solidFill>
                <a:schemeClr val="bg1"/>
              </a:solidFill>
            </a:endParaRPr>
          </a:p>
        </p:txBody>
      </p:sp>
      <p:graphicFrame>
        <p:nvGraphicFramePr>
          <p:cNvPr id="10" name="表格 9"/>
          <p:cNvGraphicFramePr>
            <a:graphicFrameLocks noGrp="1"/>
          </p:cNvGraphicFramePr>
          <p:nvPr>
            <p:extLst>
              <p:ext uri="{D42A27DB-BD31-4B8C-83A1-F6EECF244321}">
                <p14:modId xmlns:p14="http://schemas.microsoft.com/office/powerpoint/2010/main" val="1363076571"/>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pic>
        <p:nvPicPr>
          <p:cNvPr id="16" name="图片 15"/>
          <p:cNvPicPr>
            <a:picLocks noChangeAspect="1"/>
          </p:cNvPicPr>
          <p:nvPr/>
        </p:nvPicPr>
        <p:blipFill>
          <a:blip r:embed="rId3"/>
          <a:stretch>
            <a:fillRect/>
          </a:stretch>
        </p:blipFill>
        <p:spPr>
          <a:xfrm>
            <a:off x="2576736" y="980728"/>
            <a:ext cx="4982110" cy="5696843"/>
          </a:xfrm>
          <a:prstGeom prst="rect">
            <a:avLst/>
          </a:prstGeom>
        </p:spPr>
      </p:pic>
    </p:spTree>
    <p:extLst>
      <p:ext uri="{BB962C8B-B14F-4D97-AF65-F5344CB8AC3E}">
        <p14:creationId xmlns:p14="http://schemas.microsoft.com/office/powerpoint/2010/main" val="283050669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82506" y="476672"/>
            <a:ext cx="8420100" cy="1362075"/>
          </a:xfrm>
        </p:spPr>
        <p:txBody>
          <a:bodyPr/>
          <a:lstStyle/>
          <a:p>
            <a:r>
              <a:rPr lang="zh-CN" altLang="en-US" dirty="0"/>
              <a:t>提纲</a:t>
            </a:r>
          </a:p>
        </p:txBody>
      </p:sp>
      <p:sp>
        <p:nvSpPr>
          <p:cNvPr id="3" name="文本占位符 2"/>
          <p:cNvSpPr>
            <a:spLocks noGrp="1"/>
          </p:cNvSpPr>
          <p:nvPr>
            <p:ph type="body" idx="1"/>
          </p:nvPr>
        </p:nvSpPr>
        <p:spPr>
          <a:xfrm>
            <a:off x="782506" y="1838747"/>
            <a:ext cx="8420100" cy="3038053"/>
          </a:xfrm>
        </p:spPr>
        <p:txBody>
          <a:bodyPr>
            <a:normAutofit/>
          </a:bodyPr>
          <a:lstStyle/>
          <a:p>
            <a:pPr marL="502920" indent="-457200">
              <a:buFont typeface="+mj-lt"/>
              <a:buAutoNum type="arabicPeriod"/>
            </a:pPr>
            <a:r>
              <a:rPr lang="zh-CN" altLang="en-US" sz="2400" dirty="0" smtClean="0">
                <a:solidFill>
                  <a:schemeClr val="bg2">
                    <a:lumMod val="90000"/>
                  </a:schemeClr>
                </a:solidFill>
              </a:rPr>
              <a:t>研究意义和研究现状</a:t>
            </a:r>
            <a:endParaRPr lang="en-US" altLang="zh-CN" sz="2400" dirty="0" smtClean="0">
              <a:solidFill>
                <a:schemeClr val="bg2">
                  <a:lumMod val="90000"/>
                </a:schemeClr>
              </a:solidFill>
            </a:endParaRPr>
          </a:p>
          <a:p>
            <a:pPr marL="502920" indent="-457200">
              <a:buFont typeface="+mj-lt"/>
              <a:buAutoNum type="arabicPeriod"/>
            </a:pPr>
            <a:r>
              <a:rPr lang="zh-CN" altLang="en-US" sz="2400" dirty="0" smtClean="0">
                <a:solidFill>
                  <a:schemeClr val="bg2">
                    <a:lumMod val="90000"/>
                  </a:schemeClr>
                </a:solidFill>
              </a:rPr>
              <a:t>典型系统对比分析</a:t>
            </a:r>
            <a:endParaRPr lang="en-US" altLang="zh-CN" sz="2400" dirty="0" smtClean="0">
              <a:solidFill>
                <a:schemeClr val="bg2">
                  <a:lumMod val="90000"/>
                </a:schemeClr>
              </a:solidFill>
            </a:endParaRPr>
          </a:p>
          <a:p>
            <a:pPr marL="502920" indent="-457200">
              <a:buFont typeface="+mj-lt"/>
              <a:buAutoNum type="arabicPeriod"/>
            </a:pPr>
            <a:r>
              <a:rPr lang="zh-CN" altLang="en-US" sz="2400" dirty="0" smtClean="0">
                <a:solidFill>
                  <a:schemeClr val="bg2">
                    <a:lumMod val="90000"/>
                  </a:schemeClr>
                </a:solidFill>
              </a:rPr>
              <a:t>基于半直接法的双目视觉系统设计</a:t>
            </a:r>
            <a:endParaRPr lang="en-US" altLang="zh-CN" sz="2400" dirty="0" smtClean="0">
              <a:solidFill>
                <a:schemeClr val="bg2">
                  <a:lumMod val="90000"/>
                </a:schemeClr>
              </a:solidFill>
            </a:endParaRPr>
          </a:p>
          <a:p>
            <a:pPr marL="502920" indent="-457200">
              <a:buFont typeface="+mj-lt"/>
              <a:buAutoNum type="arabicPeriod"/>
            </a:pPr>
            <a:r>
              <a:rPr lang="zh-CN" altLang="en-US" sz="2400" dirty="0" smtClean="0">
                <a:solidFill>
                  <a:schemeClr val="bg2">
                    <a:lumMod val="90000"/>
                  </a:schemeClr>
                </a:solidFill>
              </a:rPr>
              <a:t>实验设计与分析</a:t>
            </a:r>
            <a:endParaRPr lang="en-US" altLang="zh-CN" sz="2400" dirty="0" smtClean="0">
              <a:solidFill>
                <a:schemeClr val="bg2">
                  <a:lumMod val="90000"/>
                </a:schemeClr>
              </a:solidFill>
            </a:endParaRPr>
          </a:p>
          <a:p>
            <a:pPr marL="502920" indent="-457200">
              <a:buFont typeface="+mj-lt"/>
              <a:buAutoNum type="arabicPeriod"/>
            </a:pPr>
            <a:r>
              <a:rPr lang="zh-CN" altLang="en-US" sz="2400" dirty="0" smtClean="0">
                <a:solidFill>
                  <a:schemeClr val="bg2">
                    <a:lumMod val="90000"/>
                  </a:schemeClr>
                </a:solidFill>
              </a:rPr>
              <a:t>结论</a:t>
            </a:r>
            <a:endParaRPr lang="en-US" altLang="zh-CN" sz="2400" dirty="0" smtClean="0">
              <a:solidFill>
                <a:schemeClr val="bg2">
                  <a:lumMod val="90000"/>
                </a:schemeClr>
              </a:solidFill>
            </a:endParaRPr>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5646"/>
            <a:ext cx="4520635" cy="1092063"/>
          </a:xfrm>
          <a:prstGeom prst="rect">
            <a:avLst/>
          </a:prstGeom>
        </p:spPr>
      </p:pic>
    </p:spTree>
    <p:extLst>
      <p:ext uri="{BB962C8B-B14F-4D97-AF65-F5344CB8AC3E}">
        <p14:creationId xmlns:p14="http://schemas.microsoft.com/office/powerpoint/2010/main" val="2166197357"/>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4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4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4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400"/>
                                        <p:tgtEl>
                                          <p:spTgt spid="3">
                                            <p:txEl>
                                              <p:pRg st="0" end="0"/>
                                            </p:txEl>
                                          </p:spTgt>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p:cTn id="13" dur="4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4" dur="4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5" dur="4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6" dur="400"/>
                                        <p:tgtEl>
                                          <p:spTgt spid="3">
                                            <p:txEl>
                                              <p:pRg st="1" end="1"/>
                                            </p:txEl>
                                          </p:spTgt>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p:cTn id="19" dur="4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0" dur="4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1" dur="4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2" dur="400"/>
                                        <p:tgtEl>
                                          <p:spTgt spid="3">
                                            <p:txEl>
                                              <p:pRg st="2" end="2"/>
                                            </p:txEl>
                                          </p:spTgt>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p:cTn id="25" dur="4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6" dur="400" fill="hold"/>
                                        <p:tgtEl>
                                          <p:spTgt spid="3">
                                            <p:txEl>
                                              <p:pRg st="3" end="3"/>
                                            </p:txEl>
                                          </p:spTgt>
                                        </p:tgtEl>
                                        <p:attrNameLst>
                                          <p:attrName>ppt_h</p:attrName>
                                        </p:attrNameLst>
                                      </p:cBhvr>
                                      <p:tavLst>
                                        <p:tav tm="0">
                                          <p:val>
                                            <p:fltVal val="0"/>
                                          </p:val>
                                        </p:tav>
                                        <p:tav tm="100000">
                                          <p:val>
                                            <p:strVal val="#ppt_h"/>
                                          </p:val>
                                        </p:tav>
                                      </p:tavLst>
                                    </p:anim>
                                    <p:anim calcmode="lin" valueType="num">
                                      <p:cBhvr>
                                        <p:cTn id="27" dur="4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28" dur="400"/>
                                        <p:tgtEl>
                                          <p:spTgt spid="3">
                                            <p:txEl>
                                              <p:pRg st="3" end="3"/>
                                            </p:txEl>
                                          </p:spTgt>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p:cTn id="31" dur="4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2" dur="400" fill="hold"/>
                                        <p:tgtEl>
                                          <p:spTgt spid="3">
                                            <p:txEl>
                                              <p:pRg st="4" end="4"/>
                                            </p:txEl>
                                          </p:spTgt>
                                        </p:tgtEl>
                                        <p:attrNameLst>
                                          <p:attrName>ppt_h</p:attrName>
                                        </p:attrNameLst>
                                      </p:cBhvr>
                                      <p:tavLst>
                                        <p:tav tm="0">
                                          <p:val>
                                            <p:fltVal val="0"/>
                                          </p:val>
                                        </p:tav>
                                        <p:tav tm="100000">
                                          <p:val>
                                            <p:strVal val="#ppt_h"/>
                                          </p:val>
                                        </p:tav>
                                      </p:tavLst>
                                    </p:anim>
                                    <p:anim calcmode="lin" valueType="num">
                                      <p:cBhvr>
                                        <p:cTn id="33" dur="400" fill="hold"/>
                                        <p:tgtEl>
                                          <p:spTgt spid="3">
                                            <p:txEl>
                                              <p:pRg st="4" end="4"/>
                                            </p:txEl>
                                          </p:spTgt>
                                        </p:tgtEl>
                                        <p:attrNameLst>
                                          <p:attrName>style.rotation</p:attrName>
                                        </p:attrNameLst>
                                      </p:cBhvr>
                                      <p:tavLst>
                                        <p:tav tm="0">
                                          <p:val>
                                            <p:fltVal val="90"/>
                                          </p:val>
                                        </p:tav>
                                        <p:tav tm="100000">
                                          <p:val>
                                            <p:fltVal val="0"/>
                                          </p:val>
                                        </p:tav>
                                      </p:tavLst>
                                    </p:anim>
                                    <p:animEffect transition="in" filter="fade">
                                      <p:cBhvr>
                                        <p:cTn id="34" dur="4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9796" y="0"/>
            <a:ext cx="8915400" cy="1066800"/>
          </a:xfrm>
        </p:spPr>
        <p:txBody>
          <a:bodyPr/>
          <a:lstStyle/>
          <a:p>
            <a:r>
              <a:rPr lang="en-US" altLang="zh-CN" dirty="0" smtClean="0">
                <a:solidFill>
                  <a:schemeClr val="bg1"/>
                </a:solidFill>
              </a:rPr>
              <a:t>3.</a:t>
            </a:r>
            <a:r>
              <a:rPr lang="zh-CN" altLang="en-US" dirty="0" smtClean="0">
                <a:solidFill>
                  <a:schemeClr val="bg1"/>
                </a:solidFill>
              </a:rPr>
              <a:t>系统总体流程图</a:t>
            </a:r>
            <a:endParaRPr lang="zh-CN" altLang="en-US" dirty="0">
              <a:solidFill>
                <a:schemeClr val="bg1"/>
              </a:solidFill>
            </a:endParaRPr>
          </a:p>
        </p:txBody>
      </p:sp>
      <p:graphicFrame>
        <p:nvGraphicFramePr>
          <p:cNvPr id="5" name="表格 4"/>
          <p:cNvGraphicFramePr>
            <a:graphicFrameLocks noGrp="1"/>
          </p:cNvGraphicFramePr>
          <p:nvPr>
            <p:extLst>
              <p:ext uri="{D42A27DB-BD31-4B8C-83A1-F6EECF244321}">
                <p14:modId xmlns:p14="http://schemas.microsoft.com/office/powerpoint/2010/main" val="3365793265"/>
              </p:ext>
            </p:extLst>
          </p:nvPr>
        </p:nvGraphicFramePr>
        <p:xfrm>
          <a:off x="5607708" y="-8764"/>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pic>
        <p:nvPicPr>
          <p:cNvPr id="3" name="图片 2"/>
          <p:cNvPicPr>
            <a:picLocks noChangeAspect="1"/>
          </p:cNvPicPr>
          <p:nvPr/>
        </p:nvPicPr>
        <p:blipFill>
          <a:blip r:embed="rId3"/>
          <a:stretch>
            <a:fillRect/>
          </a:stretch>
        </p:blipFill>
        <p:spPr>
          <a:xfrm>
            <a:off x="1856656" y="980728"/>
            <a:ext cx="7110387" cy="5760640"/>
          </a:xfrm>
          <a:prstGeom prst="rect">
            <a:avLst/>
          </a:prstGeom>
        </p:spPr>
      </p:pic>
      <p:sp>
        <p:nvSpPr>
          <p:cNvPr id="8" name="矩形 7"/>
          <p:cNvSpPr/>
          <p:nvPr/>
        </p:nvSpPr>
        <p:spPr>
          <a:xfrm>
            <a:off x="2000673" y="3284985"/>
            <a:ext cx="2016224" cy="23762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860476" y="5739643"/>
            <a:ext cx="2339102" cy="461665"/>
          </a:xfrm>
          <a:prstGeom prst="rect">
            <a:avLst/>
          </a:prstGeom>
          <a:noFill/>
        </p:spPr>
        <p:txBody>
          <a:bodyPr wrap="none" rtlCol="0">
            <a:spAutoFit/>
          </a:bodyPr>
          <a:lstStyle/>
          <a:p>
            <a:r>
              <a:rPr lang="zh-CN" altLang="en-US" sz="2400" dirty="0" smtClean="0">
                <a:solidFill>
                  <a:srgbClr val="FF0000"/>
                </a:solidFill>
              </a:rPr>
              <a:t>第一帧双目匹配</a:t>
            </a:r>
            <a:endParaRPr lang="zh-CN" altLang="en-US" sz="2400" dirty="0">
              <a:solidFill>
                <a:srgbClr val="FF0000"/>
              </a:solidFill>
            </a:endParaRPr>
          </a:p>
        </p:txBody>
      </p:sp>
      <p:sp>
        <p:nvSpPr>
          <p:cNvPr id="10" name="平行四边形 9"/>
          <p:cNvSpPr/>
          <p:nvPr/>
        </p:nvSpPr>
        <p:spPr>
          <a:xfrm>
            <a:off x="5025008" y="3284985"/>
            <a:ext cx="1728192" cy="1800200"/>
          </a:xfrm>
          <a:prstGeom prst="parallelogram">
            <a:avLst>
              <a:gd name="adj" fmla="val 0"/>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5167538" y="5139478"/>
            <a:ext cx="1415772" cy="830997"/>
          </a:xfrm>
          <a:prstGeom prst="rect">
            <a:avLst/>
          </a:prstGeom>
          <a:noFill/>
        </p:spPr>
        <p:txBody>
          <a:bodyPr wrap="none" rtlCol="0">
            <a:spAutoFit/>
          </a:bodyPr>
          <a:lstStyle/>
          <a:p>
            <a:r>
              <a:rPr lang="zh-CN" altLang="en-US" sz="2400" dirty="0">
                <a:solidFill>
                  <a:srgbClr val="92D050"/>
                </a:solidFill>
              </a:rPr>
              <a:t>双目匹配</a:t>
            </a:r>
          </a:p>
          <a:p>
            <a:endParaRPr lang="zh-CN" altLang="en-US" sz="2400" dirty="0"/>
          </a:p>
        </p:txBody>
      </p:sp>
    </p:spTree>
    <p:extLst>
      <p:ext uri="{BB962C8B-B14F-4D97-AF65-F5344CB8AC3E}">
        <p14:creationId xmlns:p14="http://schemas.microsoft.com/office/powerpoint/2010/main" val="41494757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animBg="1"/>
      <p:bldP spid="11"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en-US" altLang="zh-CN" dirty="0" smtClean="0"/>
              <a:t>4.</a:t>
            </a:r>
            <a:r>
              <a:rPr lang="zh-CN" altLang="en-US" dirty="0" smtClean="0"/>
              <a:t>实验设计与分析</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4" y="34972"/>
            <a:ext cx="4520635" cy="1092063"/>
          </a:xfrm>
          <a:prstGeom prst="rect">
            <a:avLst/>
          </a:prstGeom>
        </p:spPr>
      </p:pic>
      <p:graphicFrame>
        <p:nvGraphicFramePr>
          <p:cNvPr id="6" name="表格 5"/>
          <p:cNvGraphicFramePr>
            <a:graphicFrameLocks noGrp="1"/>
          </p:cNvGraphicFramePr>
          <p:nvPr>
            <p:extLst>
              <p:ext uri="{D42A27DB-BD31-4B8C-83A1-F6EECF244321}">
                <p14:modId xmlns:p14="http://schemas.microsoft.com/office/powerpoint/2010/main" val="852357051"/>
              </p:ext>
            </p:extLst>
          </p:nvPr>
        </p:nvGraphicFramePr>
        <p:xfrm>
          <a:off x="5621104"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82705241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8464" y="431823"/>
            <a:ext cx="8915400" cy="1066800"/>
          </a:xfrm>
        </p:spPr>
        <p:txBody>
          <a:bodyPr/>
          <a:lstStyle/>
          <a:p>
            <a:r>
              <a:rPr lang="en-US" altLang="zh-CN" dirty="0" smtClean="0">
                <a:solidFill>
                  <a:schemeClr val="bg1"/>
                </a:solidFill>
              </a:rPr>
              <a:t>4.</a:t>
            </a:r>
            <a:r>
              <a:rPr lang="zh-CN" altLang="en-US" dirty="0" smtClean="0">
                <a:solidFill>
                  <a:schemeClr val="bg1"/>
                </a:solidFill>
              </a:rPr>
              <a:t>实验平台搭建</a:t>
            </a:r>
            <a:endParaRPr lang="zh-CN" altLang="en-US" dirty="0">
              <a:solidFill>
                <a:schemeClr val="bg1"/>
              </a:solidFill>
            </a:endParaRPr>
          </a:p>
        </p:txBody>
      </p:sp>
      <p:sp>
        <p:nvSpPr>
          <p:cNvPr id="3" name="内容占位符 2"/>
          <p:cNvSpPr>
            <a:spLocks noGrp="1"/>
          </p:cNvSpPr>
          <p:nvPr>
            <p:ph idx="1"/>
          </p:nvPr>
        </p:nvSpPr>
        <p:spPr>
          <a:xfrm>
            <a:off x="200472" y="1851616"/>
            <a:ext cx="9498260" cy="5028545"/>
          </a:xfrm>
        </p:spPr>
        <p:txBody>
          <a:bodyPr/>
          <a:lstStyle/>
          <a:p>
            <a:r>
              <a:rPr lang="zh-CN" altLang="en-US" dirty="0" smtClean="0">
                <a:solidFill>
                  <a:schemeClr val="bg1"/>
                </a:solidFill>
              </a:rPr>
              <a:t>硬件系统选型</a:t>
            </a:r>
            <a:endParaRPr lang="en-US" altLang="zh-CN" dirty="0" smtClean="0">
              <a:solidFill>
                <a:schemeClr val="bg1"/>
              </a:solidFill>
            </a:endParaRPr>
          </a:p>
          <a:p>
            <a:pPr marL="109728" indent="0">
              <a:buNone/>
            </a:pPr>
            <a:r>
              <a:rPr lang="en-US" altLang="zh-CN" sz="2400" dirty="0">
                <a:solidFill>
                  <a:schemeClr val="bg1"/>
                </a:solidFill>
              </a:rPr>
              <a:t> </a:t>
            </a:r>
            <a:r>
              <a:rPr lang="en-US" altLang="zh-CN" sz="2400" dirty="0" smtClean="0">
                <a:solidFill>
                  <a:schemeClr val="bg1"/>
                </a:solidFill>
              </a:rPr>
              <a:t>       </a:t>
            </a:r>
            <a:r>
              <a:rPr lang="en-US" altLang="zh-CN" sz="2400" dirty="0" smtClean="0">
                <a:solidFill>
                  <a:schemeClr val="accent3">
                    <a:lumMod val="60000"/>
                    <a:lumOff val="40000"/>
                  </a:schemeClr>
                </a:solidFill>
              </a:rPr>
              <a:t>1</a:t>
            </a:r>
            <a:r>
              <a:rPr lang="zh-CN" altLang="en-US" sz="2400" dirty="0" smtClean="0">
                <a:solidFill>
                  <a:schemeClr val="accent3">
                    <a:lumMod val="60000"/>
                    <a:lumOff val="40000"/>
                  </a:schemeClr>
                </a:solidFill>
              </a:rPr>
              <a:t>）</a:t>
            </a:r>
            <a:r>
              <a:rPr lang="zh-CN" altLang="en-US" sz="2400" dirty="0" smtClean="0">
                <a:solidFill>
                  <a:schemeClr val="bg1"/>
                </a:solidFill>
              </a:rPr>
              <a:t>无人机选型：大疆</a:t>
            </a:r>
            <a:r>
              <a:rPr lang="en-US" altLang="zh-CN" sz="2400" dirty="0" smtClean="0">
                <a:solidFill>
                  <a:schemeClr val="bg1"/>
                </a:solidFill>
              </a:rPr>
              <a:t>M100</a:t>
            </a:r>
            <a:r>
              <a:rPr lang="zh-CN" altLang="en-US" sz="2400" dirty="0" smtClean="0">
                <a:solidFill>
                  <a:schemeClr val="bg1"/>
                </a:solidFill>
              </a:rPr>
              <a:t>飞行器</a:t>
            </a:r>
            <a:endParaRPr lang="en-US" altLang="zh-CN" sz="2400" dirty="0" smtClean="0">
              <a:solidFill>
                <a:schemeClr val="bg1"/>
              </a:solidFill>
            </a:endParaRPr>
          </a:p>
          <a:p>
            <a:pPr marL="109728" indent="0">
              <a:buNone/>
            </a:pPr>
            <a:r>
              <a:rPr lang="en-US" altLang="zh-CN" sz="2400" dirty="0">
                <a:solidFill>
                  <a:schemeClr val="bg1"/>
                </a:solidFill>
              </a:rPr>
              <a:t> </a:t>
            </a:r>
            <a:r>
              <a:rPr lang="en-US" altLang="zh-CN" sz="2400" dirty="0" smtClean="0">
                <a:solidFill>
                  <a:schemeClr val="bg1"/>
                </a:solidFill>
              </a:rPr>
              <a:t>       </a:t>
            </a:r>
            <a:r>
              <a:rPr lang="en-US" altLang="zh-CN" sz="2400" dirty="0" smtClean="0">
                <a:solidFill>
                  <a:schemeClr val="accent3">
                    <a:lumMod val="60000"/>
                    <a:lumOff val="40000"/>
                  </a:schemeClr>
                </a:solidFill>
              </a:rPr>
              <a:t>2</a:t>
            </a:r>
            <a:r>
              <a:rPr lang="zh-CN" altLang="en-US" sz="2400" dirty="0">
                <a:solidFill>
                  <a:schemeClr val="accent3">
                    <a:lumMod val="60000"/>
                    <a:lumOff val="40000"/>
                  </a:schemeClr>
                </a:solidFill>
              </a:rPr>
              <a:t>）</a:t>
            </a:r>
            <a:r>
              <a:rPr lang="zh-CN" altLang="en-US" sz="2400" dirty="0" smtClean="0">
                <a:solidFill>
                  <a:schemeClr val="bg1"/>
                </a:solidFill>
                <a:latin typeface="Times New Roman" panose="02020603050405020304" pitchFamily="18" charset="0"/>
                <a:cs typeface="Times New Roman" panose="02020603050405020304" pitchFamily="18" charset="0"/>
              </a:rPr>
              <a:t>数据处理平台：</a:t>
            </a:r>
            <a:r>
              <a:rPr lang="en-US" altLang="zh-CN" sz="2400" dirty="0">
                <a:solidFill>
                  <a:schemeClr val="bg1"/>
                </a:solidFill>
                <a:latin typeface="Times New Roman" panose="02020603050405020304" pitchFamily="18" charset="0"/>
                <a:cs typeface="Times New Roman" panose="02020603050405020304" pitchFamily="18" charset="0"/>
              </a:rPr>
              <a:t>Inter(R) </a:t>
            </a:r>
            <a:r>
              <a:rPr lang="en-US" altLang="zh-CN" sz="2400" dirty="0" smtClean="0">
                <a:solidFill>
                  <a:schemeClr val="bg1"/>
                </a:solidFill>
                <a:latin typeface="Times New Roman" panose="02020603050405020304" pitchFamily="18" charset="0"/>
                <a:cs typeface="Times New Roman" panose="02020603050405020304" pitchFamily="18" charset="0"/>
              </a:rPr>
              <a:t>i5-2450M </a:t>
            </a:r>
            <a:r>
              <a:rPr lang="en-US" altLang="zh-CN" sz="2400" dirty="0">
                <a:solidFill>
                  <a:schemeClr val="bg1"/>
                </a:solidFill>
                <a:latin typeface="Times New Roman" panose="02020603050405020304" pitchFamily="18" charset="0"/>
                <a:cs typeface="Times New Roman" panose="02020603050405020304" pitchFamily="18" charset="0"/>
              </a:rPr>
              <a:t>CPU @ </a:t>
            </a:r>
            <a:r>
              <a:rPr lang="en-US" altLang="zh-CN" sz="2400" dirty="0" smtClean="0">
                <a:solidFill>
                  <a:schemeClr val="bg1"/>
                </a:solidFill>
                <a:latin typeface="Times New Roman" panose="02020603050405020304" pitchFamily="18" charset="0"/>
                <a:cs typeface="Times New Roman" panose="02020603050405020304" pitchFamily="18" charset="0"/>
              </a:rPr>
              <a:t>2.50GHz</a:t>
            </a:r>
            <a:r>
              <a:rPr lang="zh-CN" altLang="en-US" sz="2400" dirty="0" smtClean="0">
                <a:solidFill>
                  <a:schemeClr val="bg1"/>
                </a:solidFill>
                <a:latin typeface="Times New Roman" panose="02020603050405020304" pitchFamily="18" charset="0"/>
                <a:cs typeface="Times New Roman" panose="02020603050405020304" pitchFamily="18" charset="0"/>
              </a:rPr>
              <a:t>笔记本</a:t>
            </a:r>
            <a:endParaRPr lang="en-US" altLang="zh-CN" sz="2400" dirty="0" smtClean="0">
              <a:solidFill>
                <a:schemeClr val="bg1"/>
              </a:solidFill>
              <a:latin typeface="Times New Roman" panose="02020603050405020304" pitchFamily="18" charset="0"/>
              <a:cs typeface="Times New Roman" panose="02020603050405020304" pitchFamily="18" charset="0"/>
            </a:endParaRPr>
          </a:p>
          <a:p>
            <a:pPr marL="109728" indent="0">
              <a:buNone/>
            </a:pPr>
            <a:r>
              <a:rPr lang="en-US" altLang="zh-CN" sz="2400" dirty="0">
                <a:solidFill>
                  <a:schemeClr val="bg1"/>
                </a:solidFill>
                <a:latin typeface="Times New Roman" panose="02020603050405020304" pitchFamily="18" charset="0"/>
                <a:cs typeface="Times New Roman" panose="02020603050405020304" pitchFamily="18" charset="0"/>
              </a:rPr>
              <a:t> </a:t>
            </a:r>
            <a:r>
              <a:rPr lang="en-US" altLang="zh-CN" sz="2400" dirty="0" smtClean="0">
                <a:solidFill>
                  <a:schemeClr val="bg1"/>
                </a:solidFill>
                <a:latin typeface="Times New Roman" panose="02020603050405020304" pitchFamily="18" charset="0"/>
                <a:cs typeface="Times New Roman" panose="02020603050405020304" pitchFamily="18" charset="0"/>
              </a:rPr>
              <a:t>        </a:t>
            </a:r>
            <a:r>
              <a:rPr lang="en-US" altLang="zh-CN" sz="2400" dirty="0" smtClean="0">
                <a:solidFill>
                  <a:schemeClr val="accent3">
                    <a:lumMod val="60000"/>
                    <a:lumOff val="40000"/>
                  </a:schemeClr>
                </a:solidFill>
              </a:rPr>
              <a:t>3</a:t>
            </a:r>
            <a:r>
              <a:rPr lang="zh-CN" altLang="en-US" sz="2400" dirty="0">
                <a:solidFill>
                  <a:schemeClr val="accent3">
                    <a:lumMod val="60000"/>
                    <a:lumOff val="40000"/>
                  </a:schemeClr>
                </a:solidFill>
              </a:rPr>
              <a:t>）</a:t>
            </a:r>
            <a:r>
              <a:rPr lang="zh-CN" altLang="en-US" sz="2400" dirty="0" smtClean="0">
                <a:solidFill>
                  <a:schemeClr val="bg1"/>
                </a:solidFill>
                <a:latin typeface="Times New Roman" panose="02020603050405020304" pitchFamily="18" charset="0"/>
                <a:cs typeface="Times New Roman" panose="02020603050405020304" pitchFamily="18" charset="0"/>
              </a:rPr>
              <a:t>双目视觉传感器：</a:t>
            </a:r>
            <a:r>
              <a:rPr lang="en-US" altLang="zh-CN" sz="2400" dirty="0">
                <a:solidFill>
                  <a:schemeClr val="bg1"/>
                </a:solidFill>
                <a:latin typeface="Times New Roman" panose="02020603050405020304" pitchFamily="18" charset="0"/>
                <a:cs typeface="Times New Roman" panose="02020603050405020304" pitchFamily="18" charset="0"/>
              </a:rPr>
              <a:t>Guidance</a:t>
            </a:r>
            <a:r>
              <a:rPr lang="zh-CN" altLang="zh-CN" sz="2400" dirty="0" smtClean="0">
                <a:solidFill>
                  <a:schemeClr val="bg1"/>
                </a:solidFill>
                <a:latin typeface="Times New Roman" panose="02020603050405020304" pitchFamily="18" charset="0"/>
                <a:cs typeface="Times New Roman" panose="02020603050405020304" pitchFamily="18" charset="0"/>
              </a:rPr>
              <a:t>模块</a:t>
            </a:r>
            <a:r>
              <a:rPr lang="zh-CN" altLang="en-US" sz="2400" dirty="0" smtClean="0">
                <a:solidFill>
                  <a:schemeClr val="bg1"/>
                </a:solidFill>
                <a:latin typeface="Times New Roman" panose="02020603050405020304" pitchFamily="18" charset="0"/>
                <a:cs typeface="Times New Roman" panose="02020603050405020304" pitchFamily="18" charset="0"/>
              </a:rPr>
              <a:t>集成</a:t>
            </a:r>
            <a:r>
              <a:rPr lang="zh-CN" altLang="en-US" sz="2400" dirty="0" smtClean="0">
                <a:solidFill>
                  <a:schemeClr val="bg1"/>
                </a:solidFill>
              </a:rPr>
              <a:t>的下视双目摄像机</a:t>
            </a:r>
            <a:endParaRPr lang="en-US" altLang="zh-CN" sz="2400" dirty="0" smtClean="0">
              <a:solidFill>
                <a:schemeClr val="bg1"/>
              </a:solidFill>
            </a:endParaRPr>
          </a:p>
          <a:p>
            <a:endParaRPr lang="en-US" altLang="zh-CN" sz="2400" dirty="0" smtClean="0">
              <a:solidFill>
                <a:schemeClr val="bg1"/>
              </a:solidFill>
            </a:endParaRPr>
          </a:p>
          <a:p>
            <a:r>
              <a:rPr lang="zh-CN" altLang="en-US" dirty="0" smtClean="0">
                <a:solidFill>
                  <a:schemeClr val="bg1"/>
                </a:solidFill>
              </a:rPr>
              <a:t>软件环境搭建</a:t>
            </a:r>
            <a:endParaRPr lang="en-US" altLang="zh-CN" dirty="0" smtClean="0">
              <a:solidFill>
                <a:schemeClr val="bg1"/>
              </a:solidFill>
            </a:endParaRPr>
          </a:p>
          <a:p>
            <a:pPr marL="109728" indent="0">
              <a:buNone/>
            </a:pPr>
            <a:r>
              <a:rPr lang="en-US" altLang="zh-CN" dirty="0">
                <a:solidFill>
                  <a:schemeClr val="accent3">
                    <a:lumMod val="60000"/>
                    <a:lumOff val="40000"/>
                  </a:schemeClr>
                </a:solidFill>
              </a:rPr>
              <a:t> </a:t>
            </a:r>
            <a:r>
              <a:rPr lang="en-US" altLang="zh-CN" dirty="0" smtClean="0">
                <a:solidFill>
                  <a:schemeClr val="accent3">
                    <a:lumMod val="60000"/>
                    <a:lumOff val="40000"/>
                  </a:schemeClr>
                </a:solidFill>
              </a:rPr>
              <a:t>      </a:t>
            </a:r>
            <a:r>
              <a:rPr lang="en-US" altLang="zh-CN" sz="2400" dirty="0" smtClean="0">
                <a:solidFill>
                  <a:schemeClr val="accent3">
                    <a:lumMod val="60000"/>
                    <a:lumOff val="40000"/>
                  </a:schemeClr>
                </a:solidFill>
              </a:rPr>
              <a:t>1</a:t>
            </a:r>
            <a:r>
              <a:rPr lang="zh-CN" altLang="en-US" sz="2400" dirty="0" smtClean="0">
                <a:solidFill>
                  <a:schemeClr val="accent3">
                    <a:lumMod val="60000"/>
                    <a:lumOff val="40000"/>
                  </a:schemeClr>
                </a:solidFill>
              </a:rPr>
              <a:t>）</a:t>
            </a:r>
            <a:r>
              <a:rPr lang="zh-CN" altLang="en-US" sz="2400" dirty="0" smtClean="0">
                <a:solidFill>
                  <a:schemeClr val="bg1"/>
                </a:solidFill>
              </a:rPr>
              <a:t>开发</a:t>
            </a:r>
            <a:r>
              <a:rPr lang="zh-CN" altLang="en-US" sz="2400" dirty="0" smtClean="0">
                <a:solidFill>
                  <a:schemeClr val="bg1"/>
                </a:solidFill>
                <a:latin typeface="Times New Roman" panose="02020603050405020304" pitchFamily="18" charset="0"/>
                <a:cs typeface="Times New Roman" panose="02020603050405020304" pitchFamily="18" charset="0"/>
              </a:rPr>
              <a:t>环境：</a:t>
            </a:r>
            <a:r>
              <a:rPr lang="en-US" altLang="zh-CN" sz="2400" dirty="0" smtClean="0">
                <a:solidFill>
                  <a:schemeClr val="bg1"/>
                </a:solidFill>
                <a:latin typeface="Times New Roman" panose="02020603050405020304" pitchFamily="18" charset="0"/>
                <a:cs typeface="Times New Roman" panose="02020603050405020304" pitchFamily="18" charset="0"/>
              </a:rPr>
              <a:t>Ubuntu14.04</a:t>
            </a:r>
            <a:r>
              <a:rPr lang="zh-CN" altLang="en-US" sz="2400" dirty="0" smtClean="0">
                <a:solidFill>
                  <a:schemeClr val="bg1"/>
                </a:solidFill>
                <a:latin typeface="Times New Roman" panose="02020603050405020304" pitchFamily="18" charset="0"/>
                <a:cs typeface="Times New Roman" panose="02020603050405020304" pitchFamily="18" charset="0"/>
              </a:rPr>
              <a:t>、</a:t>
            </a:r>
            <a:r>
              <a:rPr lang="en-US" altLang="zh-CN" sz="2400" dirty="0" smtClean="0">
                <a:solidFill>
                  <a:schemeClr val="bg1"/>
                </a:solidFill>
                <a:latin typeface="Times New Roman" panose="02020603050405020304" pitchFamily="18" charset="0"/>
                <a:cs typeface="Times New Roman" panose="02020603050405020304" pitchFamily="18" charset="0"/>
              </a:rPr>
              <a:t>ROS</a:t>
            </a:r>
          </a:p>
          <a:p>
            <a:pPr marL="109728" indent="0">
              <a:buNone/>
            </a:pPr>
            <a:r>
              <a:rPr lang="en-US" altLang="zh-CN" sz="2400" dirty="0" smtClean="0">
                <a:solidFill>
                  <a:schemeClr val="bg1"/>
                </a:solidFill>
              </a:rPr>
              <a:t>        </a:t>
            </a:r>
            <a:r>
              <a:rPr lang="en-US" altLang="zh-CN" sz="2400" dirty="0" smtClean="0">
                <a:solidFill>
                  <a:schemeClr val="accent3">
                    <a:lumMod val="60000"/>
                    <a:lumOff val="40000"/>
                  </a:schemeClr>
                </a:solidFill>
              </a:rPr>
              <a:t>2</a:t>
            </a:r>
            <a:r>
              <a:rPr lang="zh-CN" altLang="en-US" sz="2400" dirty="0" smtClean="0">
                <a:solidFill>
                  <a:schemeClr val="accent3">
                    <a:lumMod val="60000"/>
                    <a:lumOff val="40000"/>
                  </a:schemeClr>
                </a:solidFill>
              </a:rPr>
              <a:t>）</a:t>
            </a:r>
            <a:r>
              <a:rPr lang="zh-CN" altLang="en-US" sz="2400" dirty="0">
                <a:solidFill>
                  <a:schemeClr val="bg1"/>
                </a:solidFill>
              </a:rPr>
              <a:t>三方库依赖</a:t>
            </a:r>
            <a:r>
              <a:rPr lang="zh-CN" altLang="en-US" sz="2400" dirty="0" smtClean="0">
                <a:solidFill>
                  <a:schemeClr val="bg1"/>
                </a:solidFill>
              </a:rPr>
              <a:t>：</a:t>
            </a:r>
            <a:r>
              <a:rPr lang="en-US" altLang="zh-CN" sz="2400" dirty="0" err="1" smtClean="0">
                <a:solidFill>
                  <a:schemeClr val="bg1"/>
                </a:solidFill>
              </a:rPr>
              <a:t>OpenCV</a:t>
            </a:r>
            <a:r>
              <a:rPr lang="zh-CN" altLang="en-US" sz="2400" dirty="0" smtClean="0">
                <a:solidFill>
                  <a:schemeClr val="bg1"/>
                </a:solidFill>
              </a:rPr>
              <a:t>、</a:t>
            </a:r>
            <a:r>
              <a:rPr lang="en-US" altLang="zh-CN" sz="2400" dirty="0" smtClean="0">
                <a:solidFill>
                  <a:schemeClr val="bg1"/>
                </a:solidFill>
              </a:rPr>
              <a:t>g2o</a:t>
            </a:r>
            <a:r>
              <a:rPr lang="zh-CN" altLang="en-US" sz="2400" dirty="0" smtClean="0">
                <a:solidFill>
                  <a:schemeClr val="bg1"/>
                </a:solidFill>
              </a:rPr>
              <a:t>、</a:t>
            </a:r>
            <a:r>
              <a:rPr lang="en-US" altLang="zh-CN" sz="2400" dirty="0" smtClean="0">
                <a:solidFill>
                  <a:schemeClr val="bg1"/>
                </a:solidFill>
              </a:rPr>
              <a:t>Eigen</a:t>
            </a:r>
            <a:r>
              <a:rPr lang="zh-CN" altLang="en-US" sz="2400" dirty="0" smtClean="0">
                <a:solidFill>
                  <a:schemeClr val="bg1"/>
                </a:solidFill>
              </a:rPr>
              <a:t>、</a:t>
            </a:r>
            <a:r>
              <a:rPr lang="en-US" altLang="zh-CN" sz="2400" dirty="0" err="1" smtClean="0">
                <a:solidFill>
                  <a:schemeClr val="bg1"/>
                </a:solidFill>
              </a:rPr>
              <a:t>Sophus</a:t>
            </a:r>
            <a:r>
              <a:rPr lang="zh-CN" altLang="en-US" sz="2400" dirty="0" smtClean="0">
                <a:solidFill>
                  <a:schemeClr val="bg1"/>
                </a:solidFill>
              </a:rPr>
              <a:t>、</a:t>
            </a:r>
            <a:r>
              <a:rPr lang="en-US" altLang="zh-CN" sz="2400" dirty="0" smtClean="0">
                <a:solidFill>
                  <a:schemeClr val="bg1"/>
                </a:solidFill>
              </a:rPr>
              <a:t>Fast</a:t>
            </a:r>
            <a:r>
              <a:rPr lang="zh-CN" altLang="en-US" sz="2400" dirty="0" smtClean="0">
                <a:solidFill>
                  <a:schemeClr val="bg1"/>
                </a:solidFill>
              </a:rPr>
              <a:t>库</a:t>
            </a:r>
            <a:endParaRPr lang="en-US" altLang="zh-CN" sz="2400" dirty="0" smtClean="0">
              <a:solidFill>
                <a:schemeClr val="bg1"/>
              </a:solidFill>
            </a:endParaRPr>
          </a:p>
          <a:p>
            <a:pPr marL="109728" indent="0">
              <a:buNone/>
            </a:pPr>
            <a:r>
              <a:rPr lang="en-US" altLang="zh-CN" sz="2400" dirty="0" smtClean="0">
                <a:solidFill>
                  <a:schemeClr val="bg1"/>
                </a:solidFill>
              </a:rPr>
              <a:t>        </a:t>
            </a:r>
            <a:r>
              <a:rPr lang="en-US" altLang="zh-CN" sz="2400" dirty="0" smtClean="0">
                <a:solidFill>
                  <a:schemeClr val="accent3">
                    <a:lumMod val="60000"/>
                    <a:lumOff val="40000"/>
                  </a:schemeClr>
                </a:solidFill>
              </a:rPr>
              <a:t>3</a:t>
            </a:r>
            <a:r>
              <a:rPr lang="zh-CN" altLang="en-US" sz="2400" dirty="0" smtClean="0">
                <a:solidFill>
                  <a:schemeClr val="accent3">
                    <a:lumMod val="60000"/>
                    <a:lumOff val="40000"/>
                  </a:schemeClr>
                </a:solidFill>
              </a:rPr>
              <a:t>）</a:t>
            </a:r>
            <a:r>
              <a:rPr lang="zh-CN" altLang="en-US" sz="2400" dirty="0">
                <a:solidFill>
                  <a:schemeClr val="bg1"/>
                </a:solidFill>
              </a:rPr>
              <a:t>地图绘制工具：</a:t>
            </a:r>
            <a:r>
              <a:rPr lang="en-US" altLang="zh-CN" sz="2400" dirty="0">
                <a:solidFill>
                  <a:schemeClr val="bg1"/>
                </a:solidFill>
                <a:latin typeface="Times New Roman" panose="02020603050405020304" pitchFamily="18" charset="0"/>
                <a:cs typeface="Times New Roman" panose="02020603050405020304" pitchFamily="18" charset="0"/>
              </a:rPr>
              <a:t> ROS</a:t>
            </a:r>
            <a:r>
              <a:rPr lang="zh-CN" altLang="en-US" sz="2400" dirty="0">
                <a:solidFill>
                  <a:schemeClr val="bg1"/>
                </a:solidFill>
                <a:latin typeface="Times New Roman" panose="02020603050405020304" pitchFamily="18" charset="0"/>
                <a:cs typeface="Times New Roman" panose="02020603050405020304" pitchFamily="18" charset="0"/>
              </a:rPr>
              <a:t>提供的图形模拟环境</a:t>
            </a:r>
            <a:r>
              <a:rPr lang="en-US" altLang="zh-CN" sz="2400" dirty="0" err="1" smtClean="0">
                <a:solidFill>
                  <a:schemeClr val="bg1"/>
                </a:solidFill>
                <a:latin typeface="Times New Roman" panose="02020603050405020304" pitchFamily="18" charset="0"/>
                <a:cs typeface="Times New Roman" panose="02020603050405020304" pitchFamily="18" charset="0"/>
              </a:rPr>
              <a:t>Rviz</a:t>
            </a:r>
            <a:endParaRPr lang="en-US" altLang="zh-CN" sz="2400" dirty="0">
              <a:solidFill>
                <a:schemeClr val="bg1"/>
              </a:solidFill>
            </a:endParaRPr>
          </a:p>
        </p:txBody>
      </p:sp>
      <p:graphicFrame>
        <p:nvGraphicFramePr>
          <p:cNvPr id="5" name="表格 4"/>
          <p:cNvGraphicFramePr>
            <a:graphicFrameLocks noGrp="1"/>
          </p:cNvGraphicFramePr>
          <p:nvPr>
            <p:extLst>
              <p:ext uri="{D42A27DB-BD31-4B8C-83A1-F6EECF244321}">
                <p14:modId xmlns:p14="http://schemas.microsoft.com/office/powerpoint/2010/main" val="3641740385"/>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pic>
        <p:nvPicPr>
          <p:cNvPr id="11266" name="Picture 2" descr="M10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65168" y="680066"/>
            <a:ext cx="3031257" cy="2058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67" name="Picture 3" descr="Guidanc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37177" y="431823"/>
            <a:ext cx="2732968" cy="2698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1072" y="426055"/>
            <a:ext cx="4256805" cy="3429225"/>
          </a:xfrm>
          <a:prstGeom prst="rect">
            <a:avLst/>
          </a:prstGeom>
        </p:spPr>
      </p:pic>
    </p:spTree>
    <p:extLst>
      <p:ext uri="{BB962C8B-B14F-4D97-AF65-F5344CB8AC3E}">
        <p14:creationId xmlns:p14="http://schemas.microsoft.com/office/powerpoint/2010/main" val="217961565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1266"/>
                                        </p:tgtEl>
                                        <p:attrNameLst>
                                          <p:attrName>style.visibility</p:attrName>
                                        </p:attrNameLst>
                                      </p:cBhvr>
                                      <p:to>
                                        <p:strVal val="visible"/>
                                      </p:to>
                                    </p:set>
                                    <p:anim calcmode="lin" valueType="num">
                                      <p:cBhvr additive="base">
                                        <p:cTn id="17" dur="500" fill="hold"/>
                                        <p:tgtEl>
                                          <p:spTgt spid="11266"/>
                                        </p:tgtEl>
                                        <p:attrNameLst>
                                          <p:attrName>ppt_x</p:attrName>
                                        </p:attrNameLst>
                                      </p:cBhvr>
                                      <p:tavLst>
                                        <p:tav tm="0">
                                          <p:val>
                                            <p:strVal val="#ppt_x"/>
                                          </p:val>
                                        </p:tav>
                                        <p:tav tm="100000">
                                          <p:val>
                                            <p:strVal val="#ppt_x"/>
                                          </p:val>
                                        </p:tav>
                                      </p:tavLst>
                                    </p:anim>
                                    <p:anim calcmode="lin" valueType="num">
                                      <p:cBhvr additive="base">
                                        <p:cTn id="18" dur="500" fill="hold"/>
                                        <p:tgtEl>
                                          <p:spTgt spid="1126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 calcmode="lin" valueType="num">
                                      <p:cBhvr additive="base">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1" presetID="10" presetClass="exit" presetSubtype="0" fill="hold" nodeType="withEffect">
                                  <p:stCondLst>
                                    <p:cond delay="0"/>
                                  </p:stCondLst>
                                  <p:childTnLst>
                                    <p:animEffect transition="out" filter="fade">
                                      <p:cBhvr>
                                        <p:cTn id="32" dur="500"/>
                                        <p:tgtEl>
                                          <p:spTgt spid="11266"/>
                                        </p:tgtEl>
                                      </p:cBhvr>
                                    </p:animEffect>
                                    <p:set>
                                      <p:cBhvr>
                                        <p:cTn id="33" dur="1" fill="hold">
                                          <p:stCondLst>
                                            <p:cond delay="499"/>
                                          </p:stCondLst>
                                        </p:cTn>
                                        <p:tgtEl>
                                          <p:spTgt spid="11266"/>
                                        </p:tgtEl>
                                        <p:attrNameLst>
                                          <p:attrName>style.visibility</p:attrName>
                                        </p:attrNameLst>
                                      </p:cBhvr>
                                      <p:to>
                                        <p:strVal val="hidden"/>
                                      </p:to>
                                    </p:set>
                                  </p:childTnLst>
                                </p:cTn>
                              </p:par>
                              <p:par>
                                <p:cTn id="34" presetID="2" presetClass="entr" presetSubtype="4" fill="hold" nodeType="withEffect">
                                  <p:stCondLst>
                                    <p:cond delay="0"/>
                                  </p:stCondLst>
                                  <p:childTnLst>
                                    <p:set>
                                      <p:cBhvr>
                                        <p:cTn id="35" dur="1" fill="hold">
                                          <p:stCondLst>
                                            <p:cond delay="0"/>
                                          </p:stCondLst>
                                        </p:cTn>
                                        <p:tgtEl>
                                          <p:spTgt spid="11267"/>
                                        </p:tgtEl>
                                        <p:attrNameLst>
                                          <p:attrName>style.visibility</p:attrName>
                                        </p:attrNameLst>
                                      </p:cBhvr>
                                      <p:to>
                                        <p:strVal val="visible"/>
                                      </p:to>
                                    </p:set>
                                    <p:anim calcmode="lin" valueType="num">
                                      <p:cBhvr additive="base">
                                        <p:cTn id="36" dur="500" fill="hold"/>
                                        <p:tgtEl>
                                          <p:spTgt spid="11267"/>
                                        </p:tgtEl>
                                        <p:attrNameLst>
                                          <p:attrName>ppt_x</p:attrName>
                                        </p:attrNameLst>
                                      </p:cBhvr>
                                      <p:tavLst>
                                        <p:tav tm="0">
                                          <p:val>
                                            <p:strVal val="#ppt_x"/>
                                          </p:val>
                                        </p:tav>
                                        <p:tav tm="100000">
                                          <p:val>
                                            <p:strVal val="#ppt_x"/>
                                          </p:val>
                                        </p:tav>
                                      </p:tavLst>
                                    </p:anim>
                                    <p:anim calcmode="lin" valueType="num">
                                      <p:cBhvr additive="base">
                                        <p:cTn id="37" dur="500" fill="hold"/>
                                        <p:tgtEl>
                                          <p:spTgt spid="11267"/>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3">
                                            <p:txEl>
                                              <p:pRg st="6" end="6"/>
                                            </p:txEl>
                                          </p:spTgt>
                                        </p:tgtEl>
                                        <p:attrNameLst>
                                          <p:attrName>style.visibility</p:attrName>
                                        </p:attrNameLst>
                                      </p:cBhvr>
                                      <p:to>
                                        <p:strVal val="visible"/>
                                      </p:to>
                                    </p:set>
                                    <p:anim calcmode="lin" valueType="num">
                                      <p:cBhvr additive="base">
                                        <p:cTn id="48"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3">
                                            <p:txEl>
                                              <p:pRg st="7" end="7"/>
                                            </p:txEl>
                                          </p:spTgt>
                                        </p:tgtEl>
                                        <p:attrNameLst>
                                          <p:attrName>style.visibility</p:attrName>
                                        </p:attrNameLst>
                                      </p:cBhvr>
                                      <p:to>
                                        <p:strVal val="visible"/>
                                      </p:to>
                                    </p:set>
                                    <p:anim calcmode="lin" valueType="num">
                                      <p:cBhvr additive="base">
                                        <p:cTn id="54"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3">
                                            <p:txEl>
                                              <p:pRg st="8" end="8"/>
                                            </p:txEl>
                                          </p:spTgt>
                                        </p:tgtEl>
                                        <p:attrNameLst>
                                          <p:attrName>style.visibility</p:attrName>
                                        </p:attrNameLst>
                                      </p:cBhvr>
                                      <p:to>
                                        <p:strVal val="visible"/>
                                      </p:to>
                                    </p:set>
                                    <p:anim calcmode="lin" valueType="num">
                                      <p:cBhvr additive="base">
                                        <p:cTn id="60"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1"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nodeType="clickEffect">
                                  <p:stCondLst>
                                    <p:cond delay="0"/>
                                  </p:stCondLst>
                                  <p:childTnLst>
                                    <p:set>
                                      <p:cBhvr>
                                        <p:cTn id="65" dur="1" fill="hold">
                                          <p:stCondLst>
                                            <p:cond delay="0"/>
                                          </p:stCondLst>
                                        </p:cTn>
                                        <p:tgtEl>
                                          <p:spTgt spid="4"/>
                                        </p:tgtEl>
                                        <p:attrNameLst>
                                          <p:attrName>style.visibility</p:attrName>
                                        </p:attrNameLst>
                                      </p:cBhvr>
                                      <p:to>
                                        <p:strVal val="visible"/>
                                      </p:to>
                                    </p:set>
                                    <p:anim calcmode="lin" valueType="num">
                                      <p:cBhvr additive="base">
                                        <p:cTn id="66" dur="500" fill="hold"/>
                                        <p:tgtEl>
                                          <p:spTgt spid="4"/>
                                        </p:tgtEl>
                                        <p:attrNameLst>
                                          <p:attrName>ppt_x</p:attrName>
                                        </p:attrNameLst>
                                      </p:cBhvr>
                                      <p:tavLst>
                                        <p:tav tm="0">
                                          <p:val>
                                            <p:strVal val="#ppt_x"/>
                                          </p:val>
                                        </p:tav>
                                        <p:tav tm="100000">
                                          <p:val>
                                            <p:strVal val="#ppt_x"/>
                                          </p:val>
                                        </p:tav>
                                      </p:tavLst>
                                    </p:anim>
                                    <p:anim calcmode="lin" valueType="num">
                                      <p:cBhvr additive="base">
                                        <p:cTn id="67"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5300" y="404664"/>
            <a:ext cx="8915400" cy="1066800"/>
          </a:xfrm>
        </p:spPr>
        <p:txBody>
          <a:bodyPr/>
          <a:lstStyle/>
          <a:p>
            <a:r>
              <a:rPr lang="en-US" altLang="zh-CN" dirty="0" smtClean="0">
                <a:solidFill>
                  <a:schemeClr val="bg1"/>
                </a:solidFill>
              </a:rPr>
              <a:t>3.</a:t>
            </a:r>
            <a:r>
              <a:rPr lang="zh-CN" altLang="en-US" dirty="0" smtClean="0">
                <a:solidFill>
                  <a:schemeClr val="bg1"/>
                </a:solidFill>
              </a:rPr>
              <a:t>视觉</a:t>
            </a:r>
            <a:r>
              <a:rPr lang="en-US" altLang="zh-CN" dirty="0" smtClean="0">
                <a:solidFill>
                  <a:schemeClr val="bg1"/>
                </a:solidFill>
              </a:rPr>
              <a:t>SLAM</a:t>
            </a:r>
            <a:r>
              <a:rPr lang="zh-CN" altLang="en-US" dirty="0" smtClean="0">
                <a:solidFill>
                  <a:schemeClr val="bg1"/>
                </a:solidFill>
              </a:rPr>
              <a:t>系统定位效果展示</a:t>
            </a:r>
            <a:endParaRPr lang="zh-CN" altLang="en-US" dirty="0">
              <a:solidFill>
                <a:schemeClr val="bg1"/>
              </a:solidFill>
            </a:endParaRPr>
          </a:p>
        </p:txBody>
      </p:sp>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17096" y="5877272"/>
            <a:ext cx="4520635" cy="1092063"/>
          </a:xfrm>
          <a:prstGeom prst="rect">
            <a:avLst/>
          </a:prstGeom>
        </p:spPr>
      </p:pic>
      <p:graphicFrame>
        <p:nvGraphicFramePr>
          <p:cNvPr id="9" name="表格 8"/>
          <p:cNvGraphicFramePr>
            <a:graphicFrameLocks noGrp="1"/>
          </p:cNvGraphicFramePr>
          <p:nvPr>
            <p:extLst>
              <p:ext uri="{D42A27DB-BD31-4B8C-83A1-F6EECF244321}">
                <p14:modId xmlns:p14="http://schemas.microsoft.com/office/powerpoint/2010/main" val="2536538904"/>
              </p:ext>
            </p:extLst>
          </p:nvPr>
        </p:nvGraphicFramePr>
        <p:xfrm>
          <a:off x="5608831"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pic>
        <p:nvPicPr>
          <p:cNvPr id="4" name="IMG_0589">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836848" y="1661278"/>
            <a:ext cx="7675562" cy="4324350"/>
          </a:xfrm>
        </p:spPr>
      </p:pic>
    </p:spTree>
    <p:extLst>
      <p:ext uri="{BB962C8B-B14F-4D97-AF65-F5344CB8AC3E}">
        <p14:creationId xmlns:p14="http://schemas.microsoft.com/office/powerpoint/2010/main" val="134912383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5300" y="404664"/>
            <a:ext cx="8915400" cy="1066800"/>
          </a:xfrm>
        </p:spPr>
        <p:txBody>
          <a:bodyPr/>
          <a:lstStyle/>
          <a:p>
            <a:r>
              <a:rPr lang="en-US" altLang="zh-CN" dirty="0" smtClean="0">
                <a:solidFill>
                  <a:schemeClr val="bg1"/>
                </a:solidFill>
              </a:rPr>
              <a:t>3.</a:t>
            </a:r>
            <a:r>
              <a:rPr lang="zh-CN" altLang="en-US" dirty="0" smtClean="0">
                <a:solidFill>
                  <a:schemeClr val="bg1"/>
                </a:solidFill>
              </a:rPr>
              <a:t>视觉</a:t>
            </a:r>
            <a:r>
              <a:rPr lang="en-US" altLang="zh-CN" dirty="0" smtClean="0">
                <a:solidFill>
                  <a:schemeClr val="bg1"/>
                </a:solidFill>
              </a:rPr>
              <a:t>SLAM</a:t>
            </a:r>
            <a:r>
              <a:rPr lang="zh-CN" altLang="en-US" dirty="0" smtClean="0">
                <a:solidFill>
                  <a:schemeClr val="bg1"/>
                </a:solidFill>
              </a:rPr>
              <a:t>系统定位效果展示</a:t>
            </a:r>
            <a:endParaRPr lang="zh-CN" altLang="en-US" dirty="0">
              <a:solidFill>
                <a:schemeClr val="bg1"/>
              </a:solidFill>
            </a:endParaRPr>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7096" y="5877272"/>
            <a:ext cx="4520635" cy="1092063"/>
          </a:xfrm>
          <a:prstGeom prst="rect">
            <a:avLst/>
          </a:prstGeom>
        </p:spPr>
      </p:pic>
      <p:graphicFrame>
        <p:nvGraphicFramePr>
          <p:cNvPr id="9" name="表格 8"/>
          <p:cNvGraphicFramePr>
            <a:graphicFrameLocks noGrp="1"/>
          </p:cNvGraphicFramePr>
          <p:nvPr>
            <p:extLst/>
          </p:nvPr>
        </p:nvGraphicFramePr>
        <p:xfrm>
          <a:off x="5608831"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pic>
        <p:nvPicPr>
          <p:cNvPr id="10" name="内容占位符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820" y="1644687"/>
            <a:ext cx="7320048" cy="4104456"/>
          </a:xfrm>
          <a:prstGeom prst="rect">
            <a:avLst/>
          </a:prstGeom>
        </p:spPr>
      </p:pic>
    </p:spTree>
    <p:extLst>
      <p:ext uri="{BB962C8B-B14F-4D97-AF65-F5344CB8AC3E}">
        <p14:creationId xmlns:p14="http://schemas.microsoft.com/office/powerpoint/2010/main" val="37439680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5300" y="404664"/>
            <a:ext cx="8915400" cy="1066800"/>
          </a:xfrm>
        </p:spPr>
        <p:txBody>
          <a:bodyPr/>
          <a:lstStyle/>
          <a:p>
            <a:r>
              <a:rPr lang="en-US" altLang="zh-CN" dirty="0">
                <a:solidFill>
                  <a:schemeClr val="bg1"/>
                </a:solidFill>
              </a:rPr>
              <a:t>4</a:t>
            </a:r>
            <a:r>
              <a:rPr lang="en-US" altLang="zh-CN" dirty="0" smtClean="0">
                <a:solidFill>
                  <a:schemeClr val="bg1"/>
                </a:solidFill>
              </a:rPr>
              <a:t>.</a:t>
            </a:r>
            <a:r>
              <a:rPr lang="zh-CN" altLang="en-US" dirty="0" smtClean="0">
                <a:solidFill>
                  <a:schemeClr val="bg1"/>
                </a:solidFill>
              </a:rPr>
              <a:t>实验设计</a:t>
            </a:r>
            <a:endParaRPr lang="zh-CN" altLang="en-US" dirty="0">
              <a:solidFill>
                <a:schemeClr val="bg1"/>
              </a:solidFill>
            </a:endParaRPr>
          </a:p>
        </p:txBody>
      </p:sp>
      <p:sp>
        <p:nvSpPr>
          <p:cNvPr id="3" name="内容占位符 2"/>
          <p:cNvSpPr>
            <a:spLocks noGrp="1"/>
          </p:cNvSpPr>
          <p:nvPr>
            <p:ph idx="1"/>
          </p:nvPr>
        </p:nvSpPr>
        <p:spPr>
          <a:xfrm>
            <a:off x="495300" y="1496798"/>
            <a:ext cx="9305900" cy="5028545"/>
          </a:xfrm>
        </p:spPr>
        <p:txBody>
          <a:bodyPr/>
          <a:lstStyle/>
          <a:p>
            <a:r>
              <a:rPr lang="en-US" altLang="zh-CN" dirty="0" err="1" smtClean="0">
                <a:solidFill>
                  <a:schemeClr val="bg1"/>
                </a:solidFill>
              </a:rPr>
              <a:t>EuRoC</a:t>
            </a:r>
            <a:r>
              <a:rPr lang="zh-CN" altLang="en-US" dirty="0" smtClean="0">
                <a:solidFill>
                  <a:schemeClr val="bg1"/>
                </a:solidFill>
              </a:rPr>
              <a:t>无人机数据集</a:t>
            </a:r>
            <a:endParaRPr lang="en-US" altLang="zh-CN" dirty="0" smtClean="0">
              <a:solidFill>
                <a:schemeClr val="bg1"/>
              </a:solidFill>
            </a:endParaRPr>
          </a:p>
          <a:p>
            <a:pPr marL="109728" indent="0">
              <a:buNone/>
            </a:pPr>
            <a:r>
              <a:rPr lang="en-US" altLang="zh-CN" dirty="0">
                <a:solidFill>
                  <a:schemeClr val="bg2"/>
                </a:solidFill>
              </a:rPr>
              <a:t> </a:t>
            </a:r>
            <a:r>
              <a:rPr lang="en-US" altLang="zh-CN" dirty="0" smtClean="0">
                <a:solidFill>
                  <a:schemeClr val="bg2"/>
                </a:solidFill>
              </a:rPr>
              <a:t>  </a:t>
            </a:r>
            <a:r>
              <a:rPr lang="en-US" altLang="zh-CN" sz="2400" dirty="0" smtClean="0">
                <a:solidFill>
                  <a:schemeClr val="accent3">
                    <a:lumMod val="60000"/>
                    <a:lumOff val="40000"/>
                  </a:schemeClr>
                </a:solidFill>
              </a:rPr>
              <a:t>1</a:t>
            </a:r>
            <a:r>
              <a:rPr lang="zh-CN" altLang="en-US" sz="2400" dirty="0">
                <a:solidFill>
                  <a:schemeClr val="accent3">
                    <a:lumMod val="60000"/>
                    <a:lumOff val="40000"/>
                  </a:schemeClr>
                </a:solidFill>
              </a:rPr>
              <a:t>）</a:t>
            </a:r>
            <a:r>
              <a:rPr lang="en-US" altLang="zh-CN" sz="2400" dirty="0" err="1">
                <a:solidFill>
                  <a:schemeClr val="bg1"/>
                </a:solidFill>
              </a:rPr>
              <a:t>Vicon</a:t>
            </a:r>
            <a:r>
              <a:rPr lang="zh-CN" altLang="en-US" sz="2400" dirty="0">
                <a:solidFill>
                  <a:schemeClr val="bg1"/>
                </a:solidFill>
              </a:rPr>
              <a:t>环境的真实</a:t>
            </a:r>
            <a:r>
              <a:rPr lang="en-US" altLang="zh-CN" sz="2400" dirty="0">
                <a:solidFill>
                  <a:schemeClr val="bg1"/>
                </a:solidFill>
              </a:rPr>
              <a:t>3D</a:t>
            </a:r>
            <a:r>
              <a:rPr lang="zh-CN" altLang="en-US" sz="2400" dirty="0">
                <a:solidFill>
                  <a:schemeClr val="bg1"/>
                </a:solidFill>
              </a:rPr>
              <a:t>扫描图像</a:t>
            </a:r>
            <a:endParaRPr lang="en-US" altLang="zh-CN" sz="2400" dirty="0">
              <a:solidFill>
                <a:schemeClr val="bg1"/>
              </a:solidFill>
            </a:endParaRPr>
          </a:p>
          <a:p>
            <a:pPr marL="109728" indent="0">
              <a:buNone/>
            </a:pPr>
            <a:r>
              <a:rPr lang="en-US" altLang="zh-CN" sz="2400" dirty="0">
                <a:solidFill>
                  <a:schemeClr val="bg2"/>
                </a:solidFill>
              </a:rPr>
              <a:t>   </a:t>
            </a:r>
            <a:r>
              <a:rPr lang="en-US" altLang="zh-CN" sz="2400" dirty="0" smtClean="0">
                <a:solidFill>
                  <a:schemeClr val="bg2"/>
                </a:solidFill>
              </a:rPr>
              <a:t> </a:t>
            </a:r>
            <a:r>
              <a:rPr lang="en-US" altLang="zh-CN" sz="2400" dirty="0" smtClean="0">
                <a:solidFill>
                  <a:schemeClr val="accent3">
                    <a:lumMod val="60000"/>
                    <a:lumOff val="40000"/>
                  </a:schemeClr>
                </a:solidFill>
              </a:rPr>
              <a:t>2</a:t>
            </a:r>
            <a:r>
              <a:rPr lang="zh-CN" altLang="en-US" sz="2400" dirty="0">
                <a:solidFill>
                  <a:schemeClr val="accent3">
                    <a:lumMod val="60000"/>
                    <a:lumOff val="40000"/>
                  </a:schemeClr>
                </a:solidFill>
              </a:rPr>
              <a:t>）</a:t>
            </a:r>
            <a:r>
              <a:rPr lang="zh-CN" altLang="en-US" sz="2400" dirty="0">
                <a:solidFill>
                  <a:schemeClr val="bg1"/>
                </a:solidFill>
              </a:rPr>
              <a:t>平视全局快门双目摄像机</a:t>
            </a:r>
            <a:endParaRPr lang="en-US" altLang="zh-CN" sz="2400" dirty="0">
              <a:solidFill>
                <a:schemeClr val="bg1"/>
              </a:solidFill>
            </a:endParaRPr>
          </a:p>
          <a:p>
            <a:pPr marL="109728" indent="0">
              <a:buNone/>
            </a:pPr>
            <a:r>
              <a:rPr lang="en-US" altLang="zh-CN" sz="2400" dirty="0">
                <a:solidFill>
                  <a:schemeClr val="bg2"/>
                </a:solidFill>
              </a:rPr>
              <a:t>   </a:t>
            </a:r>
            <a:r>
              <a:rPr lang="en-US" altLang="zh-CN" sz="2400" dirty="0" smtClean="0">
                <a:solidFill>
                  <a:schemeClr val="bg2"/>
                </a:solidFill>
              </a:rPr>
              <a:t> </a:t>
            </a:r>
            <a:r>
              <a:rPr lang="en-US" altLang="zh-CN" sz="2400" dirty="0" smtClean="0">
                <a:solidFill>
                  <a:schemeClr val="accent3">
                    <a:lumMod val="60000"/>
                    <a:lumOff val="40000"/>
                  </a:schemeClr>
                </a:solidFill>
              </a:rPr>
              <a:t>3</a:t>
            </a:r>
            <a:r>
              <a:rPr lang="zh-CN" altLang="en-US" sz="2400" dirty="0">
                <a:solidFill>
                  <a:schemeClr val="accent3">
                    <a:lumMod val="60000"/>
                    <a:lumOff val="40000"/>
                  </a:schemeClr>
                </a:solidFill>
              </a:rPr>
              <a:t>）</a:t>
            </a:r>
            <a:r>
              <a:rPr lang="en-US" altLang="zh-CN" sz="2400" dirty="0">
                <a:solidFill>
                  <a:schemeClr val="bg1"/>
                </a:solidFill>
                <a:latin typeface="Times New Roman" panose="02020603050405020304" pitchFamily="18" charset="0"/>
                <a:cs typeface="Times New Roman" panose="02020603050405020304" pitchFamily="18" charset="0"/>
              </a:rPr>
              <a:t>IMU</a:t>
            </a:r>
            <a:r>
              <a:rPr lang="zh-CN" altLang="en-US" sz="2400" dirty="0">
                <a:solidFill>
                  <a:schemeClr val="bg1"/>
                </a:solidFill>
              </a:rPr>
              <a:t>测量数据</a:t>
            </a:r>
            <a:endParaRPr lang="en-US" altLang="zh-CN" sz="2400" dirty="0">
              <a:solidFill>
                <a:schemeClr val="bg1"/>
              </a:solidFill>
            </a:endParaRPr>
          </a:p>
          <a:p>
            <a:pPr marL="109728" indent="0">
              <a:buNone/>
            </a:pPr>
            <a:r>
              <a:rPr lang="en-US" altLang="zh-CN" sz="2400" dirty="0" smtClean="0">
                <a:solidFill>
                  <a:schemeClr val="bg1"/>
                </a:solidFill>
              </a:rPr>
              <a:t>    </a:t>
            </a:r>
            <a:r>
              <a:rPr lang="en-US" altLang="zh-CN" sz="2400" dirty="0" smtClean="0">
                <a:solidFill>
                  <a:schemeClr val="accent3">
                    <a:lumMod val="60000"/>
                    <a:lumOff val="40000"/>
                  </a:schemeClr>
                </a:solidFill>
              </a:rPr>
              <a:t>4</a:t>
            </a:r>
            <a:r>
              <a:rPr lang="zh-CN" altLang="en-US" sz="2400" dirty="0" smtClean="0">
                <a:solidFill>
                  <a:schemeClr val="accent3">
                    <a:lumMod val="60000"/>
                    <a:lumOff val="40000"/>
                  </a:schemeClr>
                </a:solidFill>
              </a:rPr>
              <a:t>）</a:t>
            </a:r>
            <a:r>
              <a:rPr lang="zh-CN" altLang="en-US" sz="2400" dirty="0" smtClean="0">
                <a:solidFill>
                  <a:schemeClr val="bg1"/>
                </a:solidFill>
              </a:rPr>
              <a:t>动捕系统获得的地面实际轨迹数据</a:t>
            </a:r>
            <a:endParaRPr lang="en-US" altLang="zh-CN" sz="2400" dirty="0" smtClean="0">
              <a:solidFill>
                <a:schemeClr val="bg1"/>
              </a:solidFill>
            </a:endParaRPr>
          </a:p>
          <a:p>
            <a:pPr marL="109728" indent="0">
              <a:buNone/>
            </a:pPr>
            <a:endParaRPr lang="en-US" altLang="zh-CN" sz="2400" dirty="0" smtClean="0">
              <a:solidFill>
                <a:schemeClr val="bg1"/>
              </a:solidFill>
            </a:endParaRPr>
          </a:p>
          <a:p>
            <a:r>
              <a:rPr lang="zh-CN" altLang="en-US" dirty="0">
                <a:solidFill>
                  <a:schemeClr val="bg1"/>
                </a:solidFill>
              </a:rPr>
              <a:t>实验室室内场景数据集</a:t>
            </a:r>
            <a:endParaRPr lang="en-US" altLang="zh-CN" dirty="0">
              <a:solidFill>
                <a:schemeClr val="bg1"/>
              </a:solidFill>
            </a:endParaRPr>
          </a:p>
          <a:p>
            <a:pPr marL="109728" indent="0">
              <a:buNone/>
            </a:pPr>
            <a:r>
              <a:rPr lang="en-US" altLang="zh-CN" sz="2400" dirty="0">
                <a:solidFill>
                  <a:schemeClr val="bg2"/>
                </a:solidFill>
              </a:rPr>
              <a:t>   </a:t>
            </a:r>
            <a:r>
              <a:rPr lang="en-US" altLang="zh-CN" sz="2400" dirty="0" smtClean="0">
                <a:solidFill>
                  <a:schemeClr val="bg2"/>
                </a:solidFill>
              </a:rPr>
              <a:t> </a:t>
            </a:r>
            <a:r>
              <a:rPr lang="en-US" altLang="zh-CN" sz="2400" dirty="0" smtClean="0">
                <a:solidFill>
                  <a:schemeClr val="accent3">
                    <a:lumMod val="60000"/>
                    <a:lumOff val="40000"/>
                  </a:schemeClr>
                </a:solidFill>
              </a:rPr>
              <a:t>1</a:t>
            </a:r>
            <a:r>
              <a:rPr lang="zh-CN" altLang="en-US" sz="2400" dirty="0" smtClean="0">
                <a:solidFill>
                  <a:schemeClr val="accent3">
                    <a:lumMod val="60000"/>
                    <a:lumOff val="40000"/>
                  </a:schemeClr>
                </a:solidFill>
              </a:rPr>
              <a:t>）</a:t>
            </a:r>
            <a:r>
              <a:rPr lang="en-US" altLang="zh-CN" sz="2400" dirty="0">
                <a:solidFill>
                  <a:schemeClr val="bg1"/>
                </a:solidFill>
              </a:rPr>
              <a:t> </a:t>
            </a:r>
            <a:r>
              <a:rPr lang="en-US" altLang="zh-CN" sz="2400" dirty="0" smtClean="0">
                <a:solidFill>
                  <a:schemeClr val="bg1"/>
                </a:solidFill>
              </a:rPr>
              <a:t>Guidance</a:t>
            </a:r>
            <a:r>
              <a:rPr lang="zh-CN" altLang="en-US" sz="2400" dirty="0" smtClean="0">
                <a:solidFill>
                  <a:schemeClr val="bg1"/>
                </a:solidFill>
              </a:rPr>
              <a:t>模块下视双目摄像机</a:t>
            </a:r>
            <a:endParaRPr lang="en-US" altLang="zh-CN" sz="2400" dirty="0">
              <a:solidFill>
                <a:schemeClr val="bg1"/>
              </a:solidFill>
            </a:endParaRPr>
          </a:p>
          <a:p>
            <a:pPr marL="109728" indent="0">
              <a:buNone/>
            </a:pPr>
            <a:r>
              <a:rPr lang="en-US" altLang="zh-CN" sz="2400" dirty="0">
                <a:solidFill>
                  <a:schemeClr val="accent3">
                    <a:lumMod val="60000"/>
                    <a:lumOff val="40000"/>
                  </a:schemeClr>
                </a:solidFill>
              </a:rPr>
              <a:t> </a:t>
            </a:r>
            <a:r>
              <a:rPr lang="en-US" altLang="zh-CN" sz="2400" dirty="0" smtClean="0">
                <a:solidFill>
                  <a:schemeClr val="accent3">
                    <a:lumMod val="60000"/>
                    <a:lumOff val="40000"/>
                  </a:schemeClr>
                </a:solidFill>
              </a:rPr>
              <a:t>   2</a:t>
            </a:r>
            <a:r>
              <a:rPr lang="zh-CN" altLang="en-US" sz="2400" dirty="0" smtClean="0">
                <a:solidFill>
                  <a:schemeClr val="accent3">
                    <a:lumMod val="60000"/>
                    <a:lumOff val="40000"/>
                  </a:schemeClr>
                </a:solidFill>
              </a:rPr>
              <a:t>）</a:t>
            </a:r>
            <a:r>
              <a:rPr lang="en-US" altLang="zh-CN" sz="2400" dirty="0" smtClean="0">
                <a:solidFill>
                  <a:schemeClr val="bg1"/>
                </a:solidFill>
              </a:rPr>
              <a:t> </a:t>
            </a:r>
            <a:r>
              <a:rPr lang="en-US" altLang="zh-CN" sz="2400" dirty="0">
                <a:solidFill>
                  <a:schemeClr val="bg1"/>
                </a:solidFill>
              </a:rPr>
              <a:t>Guidance</a:t>
            </a:r>
            <a:r>
              <a:rPr lang="zh-CN" altLang="en-US" sz="2400" dirty="0">
                <a:solidFill>
                  <a:schemeClr val="bg1"/>
                </a:solidFill>
              </a:rPr>
              <a:t>模块估算的地面实际轨迹</a:t>
            </a:r>
            <a:r>
              <a:rPr lang="zh-CN" altLang="en-US" sz="2400" dirty="0" smtClean="0">
                <a:solidFill>
                  <a:schemeClr val="bg1"/>
                </a:solidFill>
              </a:rPr>
              <a:t>数据</a:t>
            </a:r>
            <a:endParaRPr lang="en-US" altLang="zh-CN" sz="2400" dirty="0" smtClean="0">
              <a:solidFill>
                <a:schemeClr val="bg1"/>
              </a:solidFill>
            </a:endParaRPr>
          </a:p>
          <a:p>
            <a:pPr marL="109728" indent="0">
              <a:buNone/>
            </a:pPr>
            <a:r>
              <a:rPr lang="en-US" altLang="zh-CN" sz="2400" dirty="0" smtClean="0">
                <a:solidFill>
                  <a:schemeClr val="accent3">
                    <a:lumMod val="60000"/>
                    <a:lumOff val="40000"/>
                  </a:schemeClr>
                </a:solidFill>
              </a:rPr>
              <a:t>    3</a:t>
            </a:r>
            <a:r>
              <a:rPr lang="zh-CN" altLang="en-US" sz="2400" dirty="0" smtClean="0">
                <a:solidFill>
                  <a:schemeClr val="accent3">
                    <a:lumMod val="60000"/>
                    <a:lumOff val="40000"/>
                  </a:schemeClr>
                </a:solidFill>
              </a:rPr>
              <a:t>） </a:t>
            </a:r>
            <a:r>
              <a:rPr lang="en-US" altLang="zh-CN" sz="2400" dirty="0" smtClean="0">
                <a:solidFill>
                  <a:schemeClr val="bg1"/>
                </a:solidFill>
              </a:rPr>
              <a:t>IMU</a:t>
            </a:r>
            <a:r>
              <a:rPr lang="zh-CN" altLang="en-US" sz="2400" dirty="0" smtClean="0">
                <a:solidFill>
                  <a:schemeClr val="bg1"/>
                </a:solidFill>
              </a:rPr>
              <a:t>测量数据</a:t>
            </a:r>
            <a:endParaRPr lang="en-US" altLang="zh-CN" sz="2400" dirty="0" smtClean="0">
              <a:solidFill>
                <a:schemeClr val="bg1"/>
              </a:solidFill>
            </a:endParaRPr>
          </a:p>
        </p:txBody>
      </p:sp>
      <p:graphicFrame>
        <p:nvGraphicFramePr>
          <p:cNvPr id="5" name="表格 4"/>
          <p:cNvGraphicFramePr>
            <a:graphicFrameLocks noGrp="1"/>
          </p:cNvGraphicFramePr>
          <p:nvPr>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pic>
        <p:nvPicPr>
          <p:cNvPr id="10242" name="Picture 2" descr="http://projects.asl.ethz.ch/datasets/lib/exe/fetch.php?w=320&amp;media=vicon_pointcloud_training_cro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85474" y="476672"/>
            <a:ext cx="3915726" cy="1872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68393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5300" y="404664"/>
            <a:ext cx="8915400" cy="1066800"/>
          </a:xfrm>
        </p:spPr>
        <p:txBody>
          <a:bodyPr/>
          <a:lstStyle/>
          <a:p>
            <a:r>
              <a:rPr lang="en-US" altLang="zh-CN" dirty="0" smtClean="0">
                <a:solidFill>
                  <a:schemeClr val="bg1"/>
                </a:solidFill>
              </a:rPr>
              <a:t>4.</a:t>
            </a:r>
            <a:r>
              <a:rPr lang="zh-CN" altLang="en-US" dirty="0" smtClean="0">
                <a:solidFill>
                  <a:schemeClr val="bg1"/>
                </a:solidFill>
              </a:rPr>
              <a:t>实验设计</a:t>
            </a:r>
            <a:r>
              <a:rPr lang="en-US" altLang="zh-CN" dirty="0" smtClean="0">
                <a:solidFill>
                  <a:schemeClr val="bg1"/>
                </a:solidFill>
              </a:rPr>
              <a:t>1</a:t>
            </a:r>
            <a:endParaRPr lang="zh-CN" altLang="en-US" dirty="0">
              <a:solidFill>
                <a:schemeClr val="bg1"/>
              </a:solidFill>
            </a:endParaRPr>
          </a:p>
        </p:txBody>
      </p:sp>
      <p:sp>
        <p:nvSpPr>
          <p:cNvPr id="3" name="内容占位符 2"/>
          <p:cNvSpPr>
            <a:spLocks noGrp="1"/>
          </p:cNvSpPr>
          <p:nvPr>
            <p:ph idx="1"/>
          </p:nvPr>
        </p:nvSpPr>
        <p:spPr>
          <a:xfrm>
            <a:off x="495300" y="1496798"/>
            <a:ext cx="9305900" cy="5028545"/>
          </a:xfrm>
        </p:spPr>
        <p:txBody>
          <a:bodyPr/>
          <a:lstStyle/>
          <a:p>
            <a:r>
              <a:rPr lang="zh-CN" altLang="en-US" dirty="0" smtClean="0">
                <a:solidFill>
                  <a:schemeClr val="bg1"/>
                </a:solidFill>
              </a:rPr>
              <a:t>参与</a:t>
            </a:r>
            <a:r>
              <a:rPr lang="zh-CN" altLang="en-US" dirty="0">
                <a:solidFill>
                  <a:schemeClr val="bg1"/>
                </a:solidFill>
              </a:rPr>
              <a:t>测试的</a:t>
            </a:r>
            <a:r>
              <a:rPr lang="zh-CN" altLang="en-US" dirty="0" smtClean="0">
                <a:solidFill>
                  <a:schemeClr val="bg1"/>
                </a:solidFill>
              </a:rPr>
              <a:t>系统</a:t>
            </a:r>
            <a:endParaRPr lang="en-US" altLang="zh-CN" dirty="0" smtClean="0">
              <a:solidFill>
                <a:schemeClr val="bg1"/>
              </a:solidFill>
            </a:endParaRPr>
          </a:p>
          <a:p>
            <a:pPr marL="0" indent="0">
              <a:buNone/>
            </a:pPr>
            <a:r>
              <a:rPr lang="en-US" altLang="zh-CN" sz="2400" dirty="0">
                <a:solidFill>
                  <a:schemeClr val="bg1"/>
                </a:solidFill>
              </a:rPr>
              <a:t> </a:t>
            </a:r>
            <a:r>
              <a:rPr lang="en-US" altLang="zh-CN" sz="2400" dirty="0" smtClean="0">
                <a:solidFill>
                  <a:schemeClr val="bg1"/>
                </a:solidFill>
              </a:rPr>
              <a:t>    </a:t>
            </a:r>
            <a:r>
              <a:rPr lang="zh-CN" altLang="en-US" sz="2400" dirty="0" smtClean="0">
                <a:solidFill>
                  <a:schemeClr val="bg1"/>
                </a:solidFill>
              </a:rPr>
              <a:t>速度参数、精度参数设置的改进双目</a:t>
            </a:r>
            <a:r>
              <a:rPr lang="en-US" altLang="zh-CN" sz="2400" dirty="0" smtClean="0">
                <a:solidFill>
                  <a:schemeClr val="bg1"/>
                </a:solidFill>
              </a:rPr>
              <a:t>SVO</a:t>
            </a:r>
            <a:r>
              <a:rPr lang="zh-CN" altLang="en-US" sz="2400" dirty="0" smtClean="0">
                <a:solidFill>
                  <a:schemeClr val="bg1"/>
                </a:solidFill>
              </a:rPr>
              <a:t>系统、</a:t>
            </a:r>
            <a:r>
              <a:rPr lang="en-US" altLang="zh-CN" sz="2400" dirty="0" smtClean="0">
                <a:solidFill>
                  <a:schemeClr val="bg1"/>
                </a:solidFill>
              </a:rPr>
              <a:t>ORB-SLAM</a:t>
            </a:r>
            <a:r>
              <a:rPr lang="zh-CN" altLang="en-US" sz="2400" dirty="0">
                <a:solidFill>
                  <a:schemeClr val="bg1"/>
                </a:solidFill>
              </a:rPr>
              <a:t>系统</a:t>
            </a:r>
          </a:p>
          <a:p>
            <a:endParaRPr lang="en-US" altLang="zh-CN" dirty="0" smtClean="0">
              <a:solidFill>
                <a:schemeClr val="bg1"/>
              </a:solidFill>
            </a:endParaRPr>
          </a:p>
        </p:txBody>
      </p:sp>
      <p:graphicFrame>
        <p:nvGraphicFramePr>
          <p:cNvPr id="5" name="表格 4"/>
          <p:cNvGraphicFramePr>
            <a:graphicFrameLocks noGrp="1"/>
          </p:cNvGraphicFramePr>
          <p:nvPr>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graphicFrame>
        <p:nvGraphicFramePr>
          <p:cNvPr id="4" name="表格 3"/>
          <p:cNvGraphicFramePr>
            <a:graphicFrameLocks noGrp="1"/>
          </p:cNvGraphicFramePr>
          <p:nvPr>
            <p:extLst>
              <p:ext uri="{D42A27DB-BD31-4B8C-83A1-F6EECF244321}">
                <p14:modId xmlns:p14="http://schemas.microsoft.com/office/powerpoint/2010/main" val="1458629156"/>
              </p:ext>
            </p:extLst>
          </p:nvPr>
        </p:nvGraphicFramePr>
        <p:xfrm>
          <a:off x="1023564" y="3429000"/>
          <a:ext cx="7848873" cy="1524000"/>
        </p:xfrm>
        <a:graphic>
          <a:graphicData uri="http://schemas.openxmlformats.org/drawingml/2006/table">
            <a:tbl>
              <a:tblPr firstRow="1" firstCol="1" bandRow="1">
                <a:tableStyleId>{5C22544A-7EE6-4342-B048-85BDC9FD1C3A}</a:tableStyleId>
              </a:tblPr>
              <a:tblGrid>
                <a:gridCol w="2736305"/>
                <a:gridCol w="2664296"/>
                <a:gridCol w="2448272"/>
              </a:tblGrid>
              <a:tr h="360767">
                <a:tc>
                  <a:txBody>
                    <a:bodyPr/>
                    <a:lstStyle/>
                    <a:p>
                      <a:pPr indent="127000" algn="ctr">
                        <a:lnSpc>
                          <a:spcPct val="125000"/>
                        </a:lnSpc>
                        <a:spcAft>
                          <a:spcPts val="0"/>
                        </a:spcAft>
                      </a:pPr>
                      <a:r>
                        <a:rPr lang="en-US" sz="2000" kern="100" dirty="0">
                          <a:effectLst/>
                          <a:latin typeface="Times New Roman" panose="02020603050405020304" pitchFamily="18" charset="0"/>
                          <a:cs typeface="Times New Roman" panose="02020603050405020304" pitchFamily="18" charset="0"/>
                        </a:rPr>
                        <a:t> </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zh-CN" sz="2000" kern="100" dirty="0">
                          <a:effectLst/>
                          <a:latin typeface="Times New Roman" panose="02020603050405020304" pitchFamily="18" charset="0"/>
                          <a:cs typeface="Times New Roman" panose="02020603050405020304" pitchFamily="18" charset="0"/>
                        </a:rPr>
                        <a:t>速度优化</a:t>
                      </a:r>
                      <a:r>
                        <a:rPr lang="en-US" sz="2000" kern="100" dirty="0">
                          <a:effectLst/>
                          <a:latin typeface="Times New Roman" panose="02020603050405020304" pitchFamily="18" charset="0"/>
                          <a:cs typeface="Times New Roman" panose="02020603050405020304" pitchFamily="18" charset="0"/>
                        </a:rPr>
                        <a:t> Fast</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zh-CN" sz="2000" kern="100">
                          <a:effectLst/>
                          <a:latin typeface="Times New Roman" panose="02020603050405020304" pitchFamily="18" charset="0"/>
                          <a:cs typeface="Times New Roman" panose="02020603050405020304" pitchFamily="18" charset="0"/>
                        </a:rPr>
                        <a:t>精度优化</a:t>
                      </a:r>
                      <a:r>
                        <a:rPr lang="en-US" sz="2000" kern="100">
                          <a:effectLst/>
                          <a:latin typeface="Times New Roman" panose="02020603050405020304" pitchFamily="18" charset="0"/>
                          <a:cs typeface="Times New Roman" panose="02020603050405020304" pitchFamily="18" charset="0"/>
                        </a:rPr>
                        <a:t> Accurate</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r h="360767">
                <a:tc>
                  <a:txBody>
                    <a:bodyPr/>
                    <a:lstStyle/>
                    <a:p>
                      <a:pPr indent="127000" algn="ctr">
                        <a:lnSpc>
                          <a:spcPct val="125000"/>
                        </a:lnSpc>
                        <a:spcAft>
                          <a:spcPts val="0"/>
                        </a:spcAft>
                      </a:pPr>
                      <a:r>
                        <a:rPr lang="zh-CN" sz="2000" kern="100">
                          <a:effectLst/>
                          <a:latin typeface="Times New Roman" panose="02020603050405020304" pitchFamily="18" charset="0"/>
                          <a:cs typeface="Times New Roman" panose="02020603050405020304" pitchFamily="18" charset="0"/>
                        </a:rPr>
                        <a:t>每帧图像提取特征点</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dirty="0">
                          <a:effectLst/>
                          <a:latin typeface="Times New Roman" panose="02020603050405020304" pitchFamily="18" charset="0"/>
                          <a:cs typeface="Times New Roman" panose="02020603050405020304" pitchFamily="18" charset="0"/>
                        </a:rPr>
                        <a:t>120</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a:effectLst/>
                          <a:latin typeface="Times New Roman" panose="02020603050405020304" pitchFamily="18" charset="0"/>
                          <a:cs typeface="Times New Roman" panose="02020603050405020304" pitchFamily="18" charset="0"/>
                        </a:rPr>
                        <a:t>200</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r h="360767">
                <a:tc>
                  <a:txBody>
                    <a:bodyPr/>
                    <a:lstStyle/>
                    <a:p>
                      <a:pPr indent="127000" algn="ctr">
                        <a:lnSpc>
                          <a:spcPct val="125000"/>
                        </a:lnSpc>
                        <a:spcAft>
                          <a:spcPts val="0"/>
                        </a:spcAft>
                      </a:pPr>
                      <a:r>
                        <a:rPr lang="zh-CN" sz="2000" kern="100">
                          <a:effectLst/>
                          <a:latin typeface="Times New Roman" panose="02020603050405020304" pitchFamily="18" charset="0"/>
                          <a:cs typeface="Times New Roman" panose="02020603050405020304" pitchFamily="18" charset="0"/>
                        </a:rPr>
                        <a:t>最多的关键帧数</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a:effectLst/>
                          <a:latin typeface="Times New Roman" panose="02020603050405020304" pitchFamily="18" charset="0"/>
                          <a:cs typeface="Times New Roman" panose="02020603050405020304" pitchFamily="18" charset="0"/>
                        </a:rPr>
                        <a:t>10</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a:effectLst/>
                          <a:latin typeface="Times New Roman" panose="02020603050405020304" pitchFamily="18" charset="0"/>
                          <a:cs typeface="Times New Roman" panose="02020603050405020304" pitchFamily="18" charset="0"/>
                        </a:rPr>
                        <a:t>50</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r h="357859">
                <a:tc>
                  <a:txBody>
                    <a:bodyPr/>
                    <a:lstStyle/>
                    <a:p>
                      <a:pPr indent="127000" algn="ctr">
                        <a:lnSpc>
                          <a:spcPct val="125000"/>
                        </a:lnSpc>
                        <a:spcAft>
                          <a:spcPts val="0"/>
                        </a:spcAft>
                      </a:pPr>
                      <a:r>
                        <a:rPr lang="zh-CN" sz="2000" kern="100">
                          <a:effectLst/>
                          <a:latin typeface="Times New Roman" panose="02020603050405020304" pitchFamily="18" charset="0"/>
                          <a:cs typeface="Times New Roman" panose="02020603050405020304" pitchFamily="18" charset="0"/>
                        </a:rPr>
                        <a:t>开启局部</a:t>
                      </a:r>
                      <a:r>
                        <a:rPr lang="en-US" sz="2000" kern="100">
                          <a:effectLst/>
                          <a:latin typeface="Times New Roman" panose="02020603050405020304" pitchFamily="18" charset="0"/>
                          <a:cs typeface="Times New Roman" panose="02020603050405020304" pitchFamily="18" charset="0"/>
                        </a:rPr>
                        <a:t>BA</a:t>
                      </a:r>
                      <a:r>
                        <a:rPr lang="zh-CN" sz="2000" kern="100">
                          <a:effectLst/>
                          <a:latin typeface="Times New Roman" panose="02020603050405020304" pitchFamily="18" charset="0"/>
                          <a:cs typeface="Times New Roman" panose="02020603050405020304" pitchFamily="18" charset="0"/>
                        </a:rPr>
                        <a:t>优化</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zh-CN" sz="2000" kern="100" dirty="0">
                          <a:effectLst/>
                          <a:latin typeface="Times New Roman" panose="02020603050405020304" pitchFamily="18" charset="0"/>
                          <a:cs typeface="Times New Roman" panose="02020603050405020304" pitchFamily="18" charset="0"/>
                        </a:rPr>
                        <a:t>否</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zh-CN" sz="2000" kern="100" dirty="0">
                          <a:effectLst/>
                          <a:latin typeface="Times New Roman" panose="02020603050405020304" pitchFamily="18" charset="0"/>
                          <a:cs typeface="Times New Roman" panose="02020603050405020304" pitchFamily="18" charset="0"/>
                        </a:rPr>
                        <a:t>是</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bl>
          </a:graphicData>
        </a:graphic>
      </p:graphicFrame>
      <p:sp>
        <p:nvSpPr>
          <p:cNvPr id="8" name="Rectangle 1"/>
          <p:cNvSpPr>
            <a:spLocks noChangeArrowheads="1"/>
          </p:cNvSpPr>
          <p:nvPr/>
        </p:nvSpPr>
        <p:spPr bwMode="auto">
          <a:xfrm>
            <a:off x="2616684" y="2924944"/>
            <a:ext cx="4418197"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1270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127000" algn="ctr" defTabSz="914400" rtl="0" eaLnBrk="0" fontAlgn="base" latinLnBrk="0" hangingPunct="0">
              <a:lnSpc>
                <a:spcPct val="100000"/>
              </a:lnSpc>
              <a:spcBef>
                <a:spcPct val="0"/>
              </a:spcBef>
              <a:spcAft>
                <a:spcPct val="0"/>
              </a:spcAft>
              <a:buClrTx/>
              <a:buSzTx/>
              <a:buFontTx/>
              <a:buNone/>
              <a:tabLst/>
            </a:pPr>
            <a:r>
              <a:rPr kumimoji="0" lang="zh-CN" sz="2000" b="0" i="0" u="none" strike="noStrike" cap="none" normalizeH="0" baseline="0" dirty="0" smtClean="0">
                <a:ln>
                  <a:noFill/>
                </a:ln>
                <a:solidFill>
                  <a:schemeClr val="bg1"/>
                </a:solidFill>
                <a:effectLst/>
                <a:latin typeface="+mn-ea"/>
                <a:cs typeface="Times New Roman" panose="02020603050405020304" pitchFamily="18" charset="0"/>
              </a:rPr>
              <a:t>表</a:t>
            </a:r>
            <a:r>
              <a:rPr kumimoji="0" lang="en-US" altLang="zh-CN" sz="2000" b="0" i="0" u="none" strike="noStrike" cap="none" normalizeH="0" baseline="0" dirty="0" smtClean="0" bmk="_Ref485501258">
                <a:ln>
                  <a:noFill/>
                </a:ln>
                <a:solidFill>
                  <a:schemeClr val="bg1"/>
                </a:solidFill>
                <a:effectLst/>
                <a:latin typeface="+mn-ea"/>
                <a:cs typeface="Times New Roman" panose="02020603050405020304" pitchFamily="18" charset="0"/>
              </a:rPr>
              <a:t>1</a:t>
            </a:r>
            <a:r>
              <a:rPr kumimoji="0" lang="en-US" altLang="zh-CN" sz="2000" b="0" i="0" u="none" strike="noStrike" cap="none" normalizeH="0" baseline="0" dirty="0" smtClean="0">
                <a:ln>
                  <a:noFill/>
                </a:ln>
                <a:solidFill>
                  <a:schemeClr val="bg1"/>
                </a:solidFill>
                <a:effectLst/>
                <a:latin typeface="+mn-ea"/>
                <a:cs typeface="Times New Roman" panose="02020603050405020304" pitchFamily="18" charset="0"/>
              </a:rPr>
              <a:t> </a:t>
            </a:r>
            <a:r>
              <a:rPr lang="zh-CN" altLang="en-US" sz="2000" dirty="0">
                <a:solidFill>
                  <a:schemeClr val="bg1"/>
                </a:solidFill>
                <a:latin typeface="+mn-ea"/>
                <a:cs typeface="Times New Roman" panose="02020603050405020304" pitchFamily="18" charset="0"/>
              </a:rPr>
              <a:t>双目</a:t>
            </a:r>
            <a:r>
              <a:rPr kumimoji="0" lang="en-US" altLang="zh-CN" sz="2000" b="0"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rPr>
              <a:t>SVO</a:t>
            </a:r>
            <a:r>
              <a:rPr kumimoji="0" lang="zh-CN" altLang="en-US" sz="2000" b="0" i="0" u="none" strike="noStrike" cap="none" normalizeH="0" baseline="0" dirty="0" smtClean="0">
                <a:ln>
                  <a:noFill/>
                </a:ln>
                <a:solidFill>
                  <a:schemeClr val="bg1"/>
                </a:solidFill>
                <a:effectLst/>
                <a:latin typeface="+mn-ea"/>
                <a:cs typeface="Times New Roman" panose="02020603050405020304" pitchFamily="18" charset="0"/>
              </a:rPr>
              <a:t>实验测试系统参数设置</a:t>
            </a:r>
            <a:endParaRPr kumimoji="0" lang="zh-CN" altLang="en-US" sz="2000" b="0" i="0" u="none" strike="noStrike" cap="none" normalizeH="0" baseline="0" dirty="0" smtClean="0">
              <a:ln>
                <a:noFill/>
              </a:ln>
              <a:solidFill>
                <a:schemeClr val="bg1"/>
              </a:solidFill>
              <a:effectLst/>
              <a:latin typeface="+mn-ea"/>
            </a:endParaRPr>
          </a:p>
        </p:txBody>
      </p:sp>
    </p:spTree>
    <p:extLst>
      <p:ext uri="{BB962C8B-B14F-4D97-AF65-F5344CB8AC3E}">
        <p14:creationId xmlns:p14="http://schemas.microsoft.com/office/powerpoint/2010/main" val="45384069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72480" y="404664"/>
            <a:ext cx="8915400" cy="1066800"/>
          </a:xfrm>
        </p:spPr>
        <p:txBody>
          <a:bodyPr/>
          <a:lstStyle/>
          <a:p>
            <a:r>
              <a:rPr lang="en-US" altLang="zh-CN" dirty="0" smtClean="0">
                <a:solidFill>
                  <a:schemeClr val="bg1"/>
                </a:solidFill>
              </a:rPr>
              <a:t>4.</a:t>
            </a:r>
            <a:r>
              <a:rPr lang="zh-CN" altLang="en-US" dirty="0" smtClean="0">
                <a:solidFill>
                  <a:schemeClr val="bg1"/>
                </a:solidFill>
              </a:rPr>
              <a:t>实验设计</a:t>
            </a:r>
            <a:r>
              <a:rPr lang="en-US" altLang="zh-CN" dirty="0">
                <a:solidFill>
                  <a:schemeClr val="bg1"/>
                </a:solidFill>
              </a:rPr>
              <a:t>1</a:t>
            </a:r>
            <a:r>
              <a:rPr lang="en-US" altLang="zh-CN" dirty="0" smtClean="0">
                <a:solidFill>
                  <a:schemeClr val="bg1"/>
                </a:solidFill>
              </a:rPr>
              <a:t>——</a:t>
            </a:r>
            <a:r>
              <a:rPr lang="zh-CN" altLang="en-US" dirty="0" smtClean="0">
                <a:solidFill>
                  <a:schemeClr val="bg1"/>
                </a:solidFill>
              </a:rPr>
              <a:t>实时性分析</a:t>
            </a:r>
            <a:endParaRPr lang="zh-CN" altLang="en-US" dirty="0">
              <a:solidFill>
                <a:schemeClr val="bg1"/>
              </a:solidFill>
            </a:endParaRPr>
          </a:p>
        </p:txBody>
      </p:sp>
      <p:graphicFrame>
        <p:nvGraphicFramePr>
          <p:cNvPr id="5" name="表格 4"/>
          <p:cNvGraphicFramePr>
            <a:graphicFrameLocks noGrp="1"/>
          </p:cNvGraphicFramePr>
          <p:nvPr>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
        <p:nvSpPr>
          <p:cNvPr id="11" name="内容占位符 2"/>
          <p:cNvSpPr txBox="1">
            <a:spLocks/>
          </p:cNvSpPr>
          <p:nvPr/>
        </p:nvSpPr>
        <p:spPr>
          <a:xfrm>
            <a:off x="272480" y="1556792"/>
            <a:ext cx="9749606" cy="3416300"/>
          </a:xfrm>
          <a:prstGeom prst="rect">
            <a:avLst/>
          </a:prstGeom>
        </p:spPr>
        <p:txBody>
          <a:bodyPr vert="horz">
            <a:normAutofit/>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lumMod val="75000"/>
                  </a:schemeClr>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2">
                    <a:lumMod val="75000"/>
                  </a:schemeClr>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r>
              <a:rPr lang="zh-CN" altLang="zh-CN" dirty="0" smtClean="0">
                <a:solidFill>
                  <a:schemeClr val="bg1"/>
                </a:solidFill>
                <a:latin typeface="+mn-ea"/>
              </a:rPr>
              <a:t>两种参数设置的</a:t>
            </a:r>
            <a:r>
              <a:rPr lang="zh-CN" altLang="en-US" dirty="0" smtClean="0">
                <a:solidFill>
                  <a:schemeClr val="bg1"/>
                </a:solidFill>
                <a:latin typeface="+mn-ea"/>
              </a:rPr>
              <a:t>双目</a:t>
            </a:r>
            <a:r>
              <a:rPr lang="en-US" altLang="zh-CN" dirty="0" smtClean="0">
                <a:solidFill>
                  <a:schemeClr val="bg1"/>
                </a:solidFill>
                <a:latin typeface="Times New Roman" panose="02020603050405020304" pitchFamily="18" charset="0"/>
                <a:cs typeface="Times New Roman" panose="02020603050405020304" pitchFamily="18" charset="0"/>
              </a:rPr>
              <a:t>SVO</a:t>
            </a:r>
            <a:r>
              <a:rPr lang="zh-CN" altLang="zh-CN" dirty="0" smtClean="0">
                <a:solidFill>
                  <a:schemeClr val="bg1"/>
                </a:solidFill>
                <a:latin typeface="Times New Roman" panose="02020603050405020304" pitchFamily="18" charset="0"/>
                <a:cs typeface="Times New Roman" panose="02020603050405020304" pitchFamily="18" charset="0"/>
              </a:rPr>
              <a:t>及</a:t>
            </a:r>
            <a:r>
              <a:rPr lang="en-US" altLang="zh-CN" dirty="0" smtClean="0">
                <a:solidFill>
                  <a:schemeClr val="bg1"/>
                </a:solidFill>
                <a:latin typeface="Times New Roman" panose="02020603050405020304" pitchFamily="18" charset="0"/>
                <a:cs typeface="Times New Roman" panose="02020603050405020304" pitchFamily="18" charset="0"/>
              </a:rPr>
              <a:t>ORB-SLAM</a:t>
            </a:r>
            <a:r>
              <a:rPr lang="zh-CN" altLang="zh-CN" dirty="0" smtClean="0">
                <a:solidFill>
                  <a:schemeClr val="bg1"/>
                </a:solidFill>
                <a:latin typeface="+mn-ea"/>
              </a:rPr>
              <a:t>系统运行时间对比</a:t>
            </a:r>
            <a:endParaRPr lang="zh-CN" altLang="en-US" dirty="0" smtClean="0">
              <a:solidFill>
                <a:schemeClr val="bg1"/>
              </a:solidFill>
              <a:latin typeface="+mn-ea"/>
            </a:endParaRPr>
          </a:p>
          <a:p>
            <a:endParaRPr lang="zh-CN" altLang="en-US" dirty="0">
              <a:solidFill>
                <a:schemeClr val="bg1"/>
              </a:solidFill>
            </a:endParaRPr>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l="5562" r="7146"/>
          <a:stretch>
            <a:fillRect/>
          </a:stretch>
        </p:blipFill>
        <p:spPr bwMode="auto">
          <a:xfrm>
            <a:off x="1130216" y="2204864"/>
            <a:ext cx="8027603" cy="4367133"/>
          </a:xfrm>
          <a:prstGeom prst="rect">
            <a:avLst/>
          </a:prstGeom>
          <a:solidFill>
            <a:schemeClr val="bg1"/>
          </a:solidFill>
          <a:ln>
            <a:noFill/>
          </a:ln>
        </p:spPr>
      </p:pic>
    </p:spTree>
    <p:extLst>
      <p:ext uri="{BB962C8B-B14F-4D97-AF65-F5344CB8AC3E}">
        <p14:creationId xmlns:p14="http://schemas.microsoft.com/office/powerpoint/2010/main" val="231244667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5300" y="404664"/>
            <a:ext cx="8915400" cy="1066800"/>
          </a:xfrm>
        </p:spPr>
        <p:txBody>
          <a:bodyPr/>
          <a:lstStyle/>
          <a:p>
            <a:r>
              <a:rPr lang="en-US" altLang="zh-CN" dirty="0" smtClean="0">
                <a:solidFill>
                  <a:schemeClr val="bg1"/>
                </a:solidFill>
              </a:rPr>
              <a:t>3.</a:t>
            </a:r>
            <a:r>
              <a:rPr lang="zh-CN" altLang="en-US" dirty="0">
                <a:solidFill>
                  <a:schemeClr val="bg1"/>
                </a:solidFill>
              </a:rPr>
              <a:t>实验设计</a:t>
            </a:r>
            <a:r>
              <a:rPr lang="en-US" altLang="zh-CN" dirty="0" smtClean="0">
                <a:solidFill>
                  <a:schemeClr val="bg1"/>
                </a:solidFill>
              </a:rPr>
              <a:t>1——</a:t>
            </a:r>
            <a:r>
              <a:rPr lang="zh-CN" altLang="en-US" dirty="0" smtClean="0">
                <a:solidFill>
                  <a:schemeClr val="bg1"/>
                </a:solidFill>
              </a:rPr>
              <a:t>实时性分析</a:t>
            </a:r>
            <a:endParaRPr lang="zh-CN" altLang="en-US" dirty="0">
              <a:solidFill>
                <a:schemeClr val="bg1"/>
              </a:solidFill>
            </a:endParaRPr>
          </a:p>
        </p:txBody>
      </p:sp>
      <p:graphicFrame>
        <p:nvGraphicFramePr>
          <p:cNvPr id="5" name="表格 4"/>
          <p:cNvGraphicFramePr>
            <a:graphicFrameLocks noGrp="1"/>
          </p:cNvGraphicFramePr>
          <p:nvPr>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
        <p:nvSpPr>
          <p:cNvPr id="7" name="内容占位符 2"/>
          <p:cNvSpPr txBox="1">
            <a:spLocks/>
          </p:cNvSpPr>
          <p:nvPr/>
        </p:nvSpPr>
        <p:spPr>
          <a:xfrm>
            <a:off x="256361" y="4459123"/>
            <a:ext cx="9793088" cy="2101756"/>
          </a:xfrm>
          <a:prstGeom prst="rect">
            <a:avLst/>
          </a:prstGeom>
        </p:spPr>
        <p:txBody>
          <a:bodyPr vert="horz">
            <a:noAutofit/>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lumMod val="75000"/>
                  </a:schemeClr>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2">
                    <a:lumMod val="75000"/>
                  </a:schemeClr>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r>
              <a:rPr lang="zh-CN" altLang="en-US" sz="2400" b="1" dirty="0" smtClean="0">
                <a:solidFill>
                  <a:schemeClr val="bg1"/>
                </a:solidFill>
                <a:latin typeface="Times New Roman" panose="02020603050405020304" pitchFamily="18" charset="0"/>
                <a:cs typeface="Times New Roman" panose="02020603050405020304" pitchFamily="18" charset="0"/>
              </a:rPr>
              <a:t>对比分析：</a:t>
            </a:r>
            <a:endParaRPr lang="en-US" altLang="zh-CN" sz="2400" b="1" dirty="0" smtClean="0">
              <a:solidFill>
                <a:schemeClr val="bg1"/>
              </a:solidFill>
              <a:latin typeface="Times New Roman" panose="02020603050405020304" pitchFamily="18" charset="0"/>
              <a:cs typeface="Times New Roman" panose="02020603050405020304" pitchFamily="18" charset="0"/>
            </a:endParaRPr>
          </a:p>
          <a:p>
            <a:pPr marL="0" indent="0">
              <a:buFont typeface="Georgia"/>
              <a:buNone/>
            </a:pPr>
            <a:r>
              <a:rPr lang="en-US" altLang="zh-CN" sz="2400" dirty="0" smtClean="0">
                <a:solidFill>
                  <a:schemeClr val="bg1"/>
                </a:solidFill>
                <a:latin typeface="Times New Roman" panose="02020603050405020304" pitchFamily="18" charset="0"/>
                <a:cs typeface="Times New Roman" panose="02020603050405020304" pitchFamily="18" charset="0"/>
              </a:rPr>
              <a:t>    ORB-SLAM</a:t>
            </a:r>
            <a:r>
              <a:rPr lang="zh-CN" altLang="en-US" sz="2400" dirty="0" smtClean="0">
                <a:solidFill>
                  <a:schemeClr val="bg1"/>
                </a:solidFill>
                <a:latin typeface="Times New Roman" panose="02020603050405020304" pitchFamily="18" charset="0"/>
                <a:cs typeface="Times New Roman" panose="02020603050405020304" pitchFamily="18" charset="0"/>
              </a:rPr>
              <a:t>系统：每帧耗时</a:t>
            </a:r>
            <a:r>
              <a:rPr lang="en-US" altLang="zh-CN" sz="2400" dirty="0" smtClean="0">
                <a:solidFill>
                  <a:schemeClr val="bg1"/>
                </a:solidFill>
                <a:latin typeface="Times New Roman" panose="02020603050405020304" pitchFamily="18" charset="0"/>
                <a:cs typeface="Times New Roman" panose="02020603050405020304" pitchFamily="18" charset="0"/>
              </a:rPr>
              <a:t>50ms</a:t>
            </a:r>
            <a:r>
              <a:rPr lang="zh-CN" altLang="en-US" sz="2400" dirty="0" smtClean="0">
                <a:solidFill>
                  <a:schemeClr val="bg1"/>
                </a:solidFill>
                <a:latin typeface="Times New Roman" panose="02020603050405020304" pitchFamily="18" charset="0"/>
                <a:cs typeface="Times New Roman" panose="02020603050405020304" pitchFamily="18" charset="0"/>
              </a:rPr>
              <a:t>左右，其中</a:t>
            </a:r>
            <a:r>
              <a:rPr lang="en-US" altLang="zh-CN" sz="2400" dirty="0" smtClean="0">
                <a:solidFill>
                  <a:schemeClr val="bg1"/>
                </a:solidFill>
                <a:latin typeface="Times New Roman" panose="02020603050405020304" pitchFamily="18" charset="0"/>
                <a:cs typeface="Times New Roman" panose="02020603050405020304" pitchFamily="18" charset="0"/>
              </a:rPr>
              <a:t>30ms</a:t>
            </a:r>
            <a:r>
              <a:rPr lang="zh-CN" altLang="en-US" sz="2400" dirty="0" smtClean="0">
                <a:solidFill>
                  <a:schemeClr val="bg1"/>
                </a:solidFill>
                <a:latin typeface="Times New Roman" panose="02020603050405020304" pitchFamily="18" charset="0"/>
                <a:cs typeface="Times New Roman" panose="02020603050405020304" pitchFamily="18" charset="0"/>
              </a:rPr>
              <a:t>用于特征点提取。</a:t>
            </a:r>
            <a:endParaRPr lang="en-US" altLang="zh-CN" sz="2400" dirty="0" smtClean="0">
              <a:solidFill>
                <a:schemeClr val="bg1"/>
              </a:solidFill>
              <a:latin typeface="Times New Roman" panose="02020603050405020304" pitchFamily="18" charset="0"/>
              <a:cs typeface="Times New Roman" panose="02020603050405020304" pitchFamily="18" charset="0"/>
            </a:endParaRPr>
          </a:p>
          <a:p>
            <a:pPr marL="0" indent="0">
              <a:buFont typeface="Georgia"/>
              <a:buNone/>
            </a:pPr>
            <a:r>
              <a:rPr lang="zh-CN" altLang="en-US" sz="2400" dirty="0" smtClean="0">
                <a:solidFill>
                  <a:schemeClr val="bg1"/>
                </a:solidFill>
                <a:latin typeface="Times New Roman" panose="02020603050405020304" pitchFamily="18" charset="0"/>
                <a:cs typeface="Times New Roman" panose="02020603050405020304" pitchFamily="18" charset="0"/>
              </a:rPr>
              <a:t>    </a:t>
            </a:r>
            <a:r>
              <a:rPr lang="zh-CN" altLang="en-US" sz="2400" dirty="0">
                <a:solidFill>
                  <a:schemeClr val="bg1"/>
                </a:solidFill>
                <a:latin typeface="Times New Roman" panose="02020603050405020304" pitchFamily="18" charset="0"/>
                <a:cs typeface="Times New Roman" panose="02020603050405020304" pitchFamily="18" charset="0"/>
              </a:rPr>
              <a:t>双目</a:t>
            </a:r>
            <a:r>
              <a:rPr lang="en-US" altLang="zh-CN" sz="2400" dirty="0" smtClean="0">
                <a:solidFill>
                  <a:schemeClr val="bg1"/>
                </a:solidFill>
                <a:latin typeface="Times New Roman" panose="02020603050405020304" pitchFamily="18" charset="0"/>
                <a:cs typeface="Times New Roman" panose="02020603050405020304" pitchFamily="18" charset="0"/>
              </a:rPr>
              <a:t>SVO</a:t>
            </a:r>
            <a:r>
              <a:rPr lang="zh-CN" altLang="en-US" sz="2400" dirty="0" smtClean="0">
                <a:solidFill>
                  <a:schemeClr val="bg1"/>
                </a:solidFill>
                <a:latin typeface="Times New Roman" panose="02020603050405020304" pitchFamily="18" charset="0"/>
                <a:cs typeface="Times New Roman" panose="02020603050405020304" pitchFamily="18" charset="0"/>
              </a:rPr>
              <a:t>系统：系统参数设置平均需</a:t>
            </a:r>
            <a:r>
              <a:rPr lang="en-US" altLang="zh-CN" sz="2400" dirty="0" smtClean="0">
                <a:solidFill>
                  <a:schemeClr val="bg1"/>
                </a:solidFill>
                <a:latin typeface="Times New Roman" panose="02020603050405020304" pitchFamily="18" charset="0"/>
                <a:cs typeface="Times New Roman" panose="02020603050405020304" pitchFamily="18" charset="0"/>
              </a:rPr>
              <a:t>17ms</a:t>
            </a:r>
            <a:r>
              <a:rPr lang="zh-CN" altLang="en-US" sz="2400" dirty="0" smtClean="0">
                <a:solidFill>
                  <a:schemeClr val="bg1"/>
                </a:solidFill>
                <a:latin typeface="Times New Roman" panose="02020603050405020304" pitchFamily="18" charset="0"/>
                <a:cs typeface="Times New Roman" panose="02020603050405020304" pitchFamily="18" charset="0"/>
              </a:rPr>
              <a:t>，时间的消耗主要是由于</a:t>
            </a:r>
            <a:endParaRPr lang="en-US" altLang="zh-CN" sz="2400" dirty="0" smtClean="0">
              <a:solidFill>
                <a:schemeClr val="bg1"/>
              </a:solidFill>
              <a:latin typeface="Times New Roman" panose="02020603050405020304" pitchFamily="18" charset="0"/>
              <a:cs typeface="Times New Roman" panose="02020603050405020304" pitchFamily="18" charset="0"/>
            </a:endParaRPr>
          </a:p>
          <a:p>
            <a:pPr marL="0" indent="0">
              <a:buFont typeface="Georgia"/>
              <a:buNone/>
            </a:pPr>
            <a:r>
              <a:rPr lang="en-US" altLang="zh-CN" sz="2400" dirty="0">
                <a:solidFill>
                  <a:schemeClr val="bg1"/>
                </a:solidFill>
                <a:latin typeface="Times New Roman" panose="02020603050405020304" pitchFamily="18" charset="0"/>
                <a:cs typeface="Times New Roman" panose="02020603050405020304" pitchFamily="18" charset="0"/>
              </a:rPr>
              <a:t>	</a:t>
            </a:r>
            <a:r>
              <a:rPr lang="en-US" altLang="zh-CN" sz="2400" dirty="0" smtClean="0">
                <a:solidFill>
                  <a:schemeClr val="bg1"/>
                </a:solidFill>
                <a:latin typeface="Times New Roman" panose="02020603050405020304" pitchFamily="18" charset="0"/>
                <a:cs typeface="Times New Roman" panose="02020603050405020304" pitchFamily="18" charset="0"/>
              </a:rPr>
              <a:t>	        </a:t>
            </a:r>
            <a:r>
              <a:rPr lang="zh-CN" altLang="en-US" sz="2400" dirty="0" smtClean="0">
                <a:solidFill>
                  <a:schemeClr val="bg1"/>
                </a:solidFill>
                <a:latin typeface="Times New Roman" panose="02020603050405020304" pitchFamily="18" charset="0"/>
                <a:cs typeface="Times New Roman" panose="02020603050405020304" pitchFamily="18" charset="0"/>
              </a:rPr>
              <a:t>局部</a:t>
            </a:r>
            <a:r>
              <a:rPr lang="en-US" altLang="zh-CN" sz="2400" dirty="0" smtClean="0">
                <a:solidFill>
                  <a:schemeClr val="bg1"/>
                </a:solidFill>
                <a:latin typeface="Times New Roman" panose="02020603050405020304" pitchFamily="18" charset="0"/>
                <a:cs typeface="Times New Roman" panose="02020603050405020304" pitchFamily="18" charset="0"/>
              </a:rPr>
              <a:t>BA</a:t>
            </a:r>
            <a:r>
              <a:rPr lang="zh-CN" altLang="en-US" sz="2400" dirty="0" smtClean="0">
                <a:solidFill>
                  <a:schemeClr val="bg1"/>
                </a:solidFill>
                <a:latin typeface="Times New Roman" panose="02020603050405020304" pitchFamily="18" charset="0"/>
                <a:cs typeface="Times New Roman" panose="02020603050405020304" pitchFamily="18" charset="0"/>
              </a:rPr>
              <a:t>优化，处理每个关键帧平均需要</a:t>
            </a:r>
            <a:r>
              <a:rPr lang="en-US" altLang="zh-CN" sz="2400" dirty="0" smtClean="0">
                <a:solidFill>
                  <a:schemeClr val="bg1"/>
                </a:solidFill>
                <a:latin typeface="Times New Roman" panose="02020603050405020304" pitchFamily="18" charset="0"/>
                <a:cs typeface="Times New Roman" panose="02020603050405020304" pitchFamily="18" charset="0"/>
              </a:rPr>
              <a:t>18ms</a:t>
            </a:r>
            <a:r>
              <a:rPr lang="zh-CN" altLang="en-US" sz="2400" dirty="0" smtClean="0">
                <a:solidFill>
                  <a:schemeClr val="bg1"/>
                </a:solidFill>
                <a:latin typeface="Times New Roman" panose="02020603050405020304" pitchFamily="18" charset="0"/>
                <a:cs typeface="Times New Roman" panose="02020603050405020304" pitchFamily="18" charset="0"/>
              </a:rPr>
              <a:t>。</a:t>
            </a:r>
            <a:endParaRPr lang="zh-CN" altLang="en-US" sz="2400" dirty="0">
              <a:solidFill>
                <a:schemeClr val="bg1"/>
              </a:solidFill>
              <a:latin typeface="Times New Roman" panose="02020603050405020304" pitchFamily="18" charset="0"/>
              <a:cs typeface="Times New Roman" panose="02020603050405020304" pitchFamily="18" charset="0"/>
            </a:endParaRPr>
          </a:p>
        </p:txBody>
      </p:sp>
      <p:graphicFrame>
        <p:nvGraphicFramePr>
          <p:cNvPr id="16" name="内容占位符 15"/>
          <p:cNvGraphicFramePr>
            <a:graphicFrameLocks noGrp="1"/>
          </p:cNvGraphicFramePr>
          <p:nvPr>
            <p:ph idx="1"/>
            <p:extLst>
              <p:ext uri="{D42A27DB-BD31-4B8C-83A1-F6EECF244321}">
                <p14:modId xmlns:p14="http://schemas.microsoft.com/office/powerpoint/2010/main" val="4230934875"/>
              </p:ext>
            </p:extLst>
          </p:nvPr>
        </p:nvGraphicFramePr>
        <p:xfrm>
          <a:off x="495300" y="2160284"/>
          <a:ext cx="9089128" cy="2037353"/>
        </p:xfrm>
        <a:graphic>
          <a:graphicData uri="http://schemas.openxmlformats.org/drawingml/2006/table">
            <a:tbl>
              <a:tblPr firstRow="1" firstCol="1" bandRow="1">
                <a:tableStyleId>{5C22544A-7EE6-4342-B048-85BDC9FD1C3A}</a:tableStyleId>
              </a:tblPr>
              <a:tblGrid>
                <a:gridCol w="3184472"/>
                <a:gridCol w="2016224"/>
                <a:gridCol w="2232248"/>
                <a:gridCol w="1656184"/>
              </a:tblGrid>
              <a:tr h="720079">
                <a:tc>
                  <a:txBody>
                    <a:bodyPr/>
                    <a:lstStyle/>
                    <a:p>
                      <a:pPr indent="127000" algn="ctr">
                        <a:lnSpc>
                          <a:spcPct val="125000"/>
                        </a:lnSpc>
                        <a:spcBef>
                          <a:spcPts val="600"/>
                        </a:spcBef>
                        <a:spcAft>
                          <a:spcPts val="0"/>
                        </a:spcAft>
                      </a:pPr>
                      <a:r>
                        <a:rPr lang="en-US" sz="1800" kern="100" dirty="0">
                          <a:effectLst/>
                          <a:latin typeface="Times New Roman" panose="02020603050405020304" pitchFamily="18" charset="0"/>
                          <a:cs typeface="Times New Roman" panose="02020603050405020304" pitchFamily="18" charset="0"/>
                        </a:rPr>
                        <a:t> </a:t>
                      </a:r>
                      <a:endParaRPr 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Bef>
                          <a:spcPts val="600"/>
                        </a:spcBef>
                        <a:spcAft>
                          <a:spcPts val="0"/>
                        </a:spcAft>
                      </a:pPr>
                      <a:r>
                        <a:rPr lang="zh-CN" sz="1800" kern="100" dirty="0">
                          <a:effectLst/>
                          <a:latin typeface="Times New Roman" panose="02020603050405020304" pitchFamily="18" charset="0"/>
                          <a:cs typeface="Times New Roman" panose="02020603050405020304" pitchFamily="18" charset="0"/>
                        </a:rPr>
                        <a:t>双目</a:t>
                      </a:r>
                      <a:r>
                        <a:rPr lang="en-US" sz="1800" kern="100" dirty="0">
                          <a:effectLst/>
                          <a:latin typeface="Times New Roman" panose="02020603050405020304" pitchFamily="18" charset="0"/>
                          <a:cs typeface="Times New Roman" panose="02020603050405020304" pitchFamily="18" charset="0"/>
                        </a:rPr>
                        <a:t>SVO-Fast</a:t>
                      </a:r>
                      <a:endParaRPr 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Bef>
                          <a:spcPts val="600"/>
                        </a:spcBef>
                        <a:spcAft>
                          <a:spcPts val="0"/>
                        </a:spcAft>
                      </a:pPr>
                      <a:r>
                        <a:rPr lang="zh-CN" sz="1800" kern="100" dirty="0">
                          <a:effectLst/>
                          <a:latin typeface="Times New Roman" panose="02020603050405020304" pitchFamily="18" charset="0"/>
                          <a:cs typeface="Times New Roman" panose="02020603050405020304" pitchFamily="18" charset="0"/>
                        </a:rPr>
                        <a:t>双目</a:t>
                      </a:r>
                      <a:r>
                        <a:rPr lang="en-US" sz="1800" kern="100" dirty="0">
                          <a:effectLst/>
                          <a:latin typeface="Times New Roman" panose="02020603050405020304" pitchFamily="18" charset="0"/>
                          <a:cs typeface="Times New Roman" panose="02020603050405020304" pitchFamily="18" charset="0"/>
                        </a:rPr>
                        <a:t>SVO- Accurate</a:t>
                      </a:r>
                      <a:endParaRPr 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Bef>
                          <a:spcPts val="600"/>
                        </a:spcBef>
                        <a:spcAft>
                          <a:spcPts val="0"/>
                        </a:spcAft>
                      </a:pPr>
                      <a:r>
                        <a:rPr lang="en-US" sz="1800" kern="100">
                          <a:effectLst/>
                          <a:latin typeface="Times New Roman" panose="02020603050405020304" pitchFamily="18" charset="0"/>
                          <a:cs typeface="Times New Roman" panose="02020603050405020304" pitchFamily="18" charset="0"/>
                        </a:rPr>
                        <a:t>ORB-SLAM</a:t>
                      </a:r>
                      <a:endParaRPr lang="zh-CN" sz="1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r h="664024">
                <a:tc>
                  <a:txBody>
                    <a:bodyPr/>
                    <a:lstStyle/>
                    <a:p>
                      <a:pPr indent="127000" algn="ctr">
                        <a:lnSpc>
                          <a:spcPct val="125000"/>
                        </a:lnSpc>
                        <a:spcBef>
                          <a:spcPts val="600"/>
                        </a:spcBef>
                        <a:spcAft>
                          <a:spcPts val="0"/>
                        </a:spcAft>
                      </a:pPr>
                      <a:r>
                        <a:rPr lang="zh-CN" sz="1800" kern="100" dirty="0">
                          <a:effectLst/>
                          <a:latin typeface="Times New Roman" panose="02020603050405020304" pitchFamily="18" charset="0"/>
                          <a:cs typeface="Times New Roman" panose="02020603050405020304" pitchFamily="18" charset="0"/>
                        </a:rPr>
                        <a:t>处理每帧的时间均值（</a:t>
                      </a:r>
                      <a:r>
                        <a:rPr lang="zh-CN" sz="1800" kern="100" dirty="0" smtClean="0">
                          <a:effectLst/>
                          <a:latin typeface="Times New Roman" panose="02020603050405020304" pitchFamily="18" charset="0"/>
                          <a:cs typeface="Times New Roman" panose="02020603050405020304" pitchFamily="18" charset="0"/>
                        </a:rPr>
                        <a:t>帧</a:t>
                      </a:r>
                      <a:r>
                        <a:rPr lang="en-US" altLang="zh-CN" sz="1800" kern="100" dirty="0" smtClean="0">
                          <a:effectLst/>
                          <a:latin typeface="Times New Roman" panose="02020603050405020304" pitchFamily="18" charset="0"/>
                          <a:cs typeface="Times New Roman" panose="02020603050405020304" pitchFamily="18" charset="0"/>
                        </a:rPr>
                        <a:t>/s</a:t>
                      </a:r>
                      <a:r>
                        <a:rPr lang="en-US" sz="1800" kern="100" dirty="0" smtClean="0">
                          <a:effectLst/>
                          <a:latin typeface="Times New Roman" panose="02020603050405020304" pitchFamily="18" charset="0"/>
                          <a:cs typeface="Times New Roman" panose="02020603050405020304" pitchFamily="18" charset="0"/>
                        </a:rPr>
                        <a:t> </a:t>
                      </a:r>
                      <a:r>
                        <a:rPr lang="zh-CN" sz="1800" kern="100" dirty="0">
                          <a:effectLst/>
                          <a:latin typeface="Times New Roman" panose="02020603050405020304" pitchFamily="18" charset="0"/>
                          <a:cs typeface="Times New Roman" panose="02020603050405020304" pitchFamily="18" charset="0"/>
                        </a:rPr>
                        <a:t>）</a:t>
                      </a:r>
                      <a:endParaRPr 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Bef>
                          <a:spcPts val="600"/>
                        </a:spcBef>
                        <a:spcAft>
                          <a:spcPts val="0"/>
                        </a:spcAft>
                      </a:pPr>
                      <a:r>
                        <a:rPr lang="en-US" sz="1800" kern="100">
                          <a:effectLst/>
                          <a:latin typeface="Times New Roman" panose="02020603050405020304" pitchFamily="18" charset="0"/>
                          <a:cs typeface="Times New Roman" panose="02020603050405020304" pitchFamily="18" charset="0"/>
                        </a:rPr>
                        <a:t>0. 00585</a:t>
                      </a:r>
                      <a:endParaRPr lang="zh-CN" sz="1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Bef>
                          <a:spcPts val="600"/>
                        </a:spcBef>
                        <a:spcAft>
                          <a:spcPts val="0"/>
                        </a:spcAft>
                      </a:pPr>
                      <a:r>
                        <a:rPr lang="en-US" sz="1800" kern="100">
                          <a:effectLst/>
                          <a:latin typeface="Times New Roman" panose="02020603050405020304" pitchFamily="18" charset="0"/>
                          <a:cs typeface="Times New Roman" panose="02020603050405020304" pitchFamily="18" charset="0"/>
                        </a:rPr>
                        <a:t>0. 011500</a:t>
                      </a:r>
                      <a:endParaRPr lang="zh-CN" sz="1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Bef>
                          <a:spcPts val="600"/>
                        </a:spcBef>
                        <a:spcAft>
                          <a:spcPts val="0"/>
                        </a:spcAft>
                      </a:pPr>
                      <a:r>
                        <a:rPr lang="en-US" sz="1800" kern="100">
                          <a:effectLst/>
                          <a:latin typeface="Times New Roman" panose="02020603050405020304" pitchFamily="18" charset="0"/>
                          <a:cs typeface="Times New Roman" panose="02020603050405020304" pitchFamily="18" charset="0"/>
                        </a:rPr>
                        <a:t>0.04994</a:t>
                      </a:r>
                      <a:endParaRPr lang="zh-CN" sz="1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r h="653250">
                <a:tc>
                  <a:txBody>
                    <a:bodyPr/>
                    <a:lstStyle/>
                    <a:p>
                      <a:pPr indent="127000" algn="ctr">
                        <a:lnSpc>
                          <a:spcPct val="125000"/>
                        </a:lnSpc>
                        <a:spcBef>
                          <a:spcPts val="600"/>
                        </a:spcBef>
                        <a:spcAft>
                          <a:spcPts val="0"/>
                        </a:spcAft>
                      </a:pPr>
                      <a:r>
                        <a:rPr lang="zh-CN" sz="1800" kern="100" dirty="0">
                          <a:effectLst/>
                          <a:latin typeface="Times New Roman" panose="02020603050405020304" pitchFamily="18" charset="0"/>
                          <a:cs typeface="Times New Roman" panose="02020603050405020304" pitchFamily="18" charset="0"/>
                        </a:rPr>
                        <a:t>每秒处理的图像帧数（</a:t>
                      </a:r>
                      <a:r>
                        <a:rPr lang="en-US" sz="1800" kern="100" dirty="0">
                          <a:effectLst/>
                          <a:latin typeface="Times New Roman" panose="02020603050405020304" pitchFamily="18" charset="0"/>
                          <a:cs typeface="Times New Roman" panose="02020603050405020304" pitchFamily="18" charset="0"/>
                        </a:rPr>
                        <a:t> </a:t>
                      </a:r>
                      <a:r>
                        <a:rPr lang="en-US" sz="1800" kern="100" dirty="0" smtClean="0">
                          <a:effectLst/>
                          <a:latin typeface="Times New Roman" panose="02020603050405020304" pitchFamily="18" charset="0"/>
                          <a:cs typeface="Times New Roman" panose="02020603050405020304" pitchFamily="18" charset="0"/>
                        </a:rPr>
                        <a:t>fps</a:t>
                      </a:r>
                      <a:r>
                        <a:rPr lang="zh-CN" sz="1800" kern="100" dirty="0" smtClean="0">
                          <a:effectLst/>
                          <a:latin typeface="Times New Roman" panose="02020603050405020304" pitchFamily="18" charset="0"/>
                          <a:cs typeface="Times New Roman" panose="02020603050405020304" pitchFamily="18" charset="0"/>
                        </a:rPr>
                        <a:t>）</a:t>
                      </a:r>
                      <a:endParaRPr 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Bef>
                          <a:spcPts val="600"/>
                        </a:spcBef>
                        <a:spcAft>
                          <a:spcPts val="0"/>
                        </a:spcAft>
                      </a:pPr>
                      <a:r>
                        <a:rPr lang="en-US" sz="1800" kern="100">
                          <a:effectLst/>
                          <a:latin typeface="Times New Roman" panose="02020603050405020304" pitchFamily="18" charset="0"/>
                          <a:cs typeface="Times New Roman" panose="02020603050405020304" pitchFamily="18" charset="0"/>
                        </a:rPr>
                        <a:t>140</a:t>
                      </a:r>
                      <a:endParaRPr lang="zh-CN" sz="1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Bef>
                          <a:spcPts val="600"/>
                        </a:spcBef>
                        <a:spcAft>
                          <a:spcPts val="0"/>
                        </a:spcAft>
                      </a:pPr>
                      <a:r>
                        <a:rPr lang="en-US" sz="1800" kern="100">
                          <a:effectLst/>
                          <a:latin typeface="Times New Roman" panose="02020603050405020304" pitchFamily="18" charset="0"/>
                          <a:cs typeface="Times New Roman" panose="02020603050405020304" pitchFamily="18" charset="0"/>
                        </a:rPr>
                        <a:t>80</a:t>
                      </a:r>
                      <a:endParaRPr lang="zh-CN" sz="18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Bef>
                          <a:spcPts val="600"/>
                        </a:spcBef>
                        <a:spcAft>
                          <a:spcPts val="0"/>
                        </a:spcAft>
                      </a:pPr>
                      <a:r>
                        <a:rPr lang="en-US" sz="1800" kern="100" dirty="0">
                          <a:effectLst/>
                          <a:latin typeface="Times New Roman" panose="02020603050405020304" pitchFamily="18" charset="0"/>
                          <a:cs typeface="Times New Roman" panose="02020603050405020304" pitchFamily="18" charset="0"/>
                        </a:rPr>
                        <a:t>20</a:t>
                      </a:r>
                      <a:endParaRPr 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bl>
          </a:graphicData>
        </a:graphic>
      </p:graphicFrame>
      <p:sp>
        <p:nvSpPr>
          <p:cNvPr id="19" name="Rectangle 6"/>
          <p:cNvSpPr>
            <a:spLocks noChangeArrowheads="1"/>
          </p:cNvSpPr>
          <p:nvPr/>
        </p:nvSpPr>
        <p:spPr bwMode="auto">
          <a:xfrm>
            <a:off x="845144" y="1700808"/>
            <a:ext cx="821571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1270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127000" algn="ctr" defTabSz="914400" rtl="0" eaLnBrk="0" fontAlgn="base" latinLnBrk="0" hangingPunct="0">
              <a:lnSpc>
                <a:spcPct val="100000"/>
              </a:lnSpc>
              <a:spcBef>
                <a:spcPct val="0"/>
              </a:spcBef>
              <a:spcAft>
                <a:spcPct val="0"/>
              </a:spcAft>
              <a:buClrTx/>
              <a:buSzTx/>
              <a:buFontTx/>
              <a:buNone/>
              <a:tabLst/>
            </a:pPr>
            <a:r>
              <a:rPr kumimoji="0" lang="zh-CN" sz="2000" b="0" i="0" u="none" strike="noStrike" cap="none" normalizeH="0" baseline="0" dirty="0" smtClean="0">
                <a:ln>
                  <a:noFill/>
                </a:ln>
                <a:solidFill>
                  <a:schemeClr val="bg1"/>
                </a:solidFill>
                <a:effectLst/>
                <a:latin typeface="+mj-ea"/>
                <a:ea typeface="+mj-ea"/>
                <a:cs typeface="Times New Roman" panose="02020603050405020304" pitchFamily="18" charset="0"/>
              </a:rPr>
              <a:t>表</a:t>
            </a:r>
            <a:r>
              <a:rPr kumimoji="0" lang="en-US" altLang="zh-CN" sz="2000" b="0" i="0" u="none" strike="noStrike" cap="none" normalizeH="0" baseline="0" dirty="0" smtClean="0">
                <a:ln>
                  <a:noFill/>
                </a:ln>
                <a:solidFill>
                  <a:schemeClr val="bg1"/>
                </a:solidFill>
                <a:effectLst/>
                <a:latin typeface="+mj-ea"/>
                <a:ea typeface="+mj-ea"/>
                <a:cs typeface="Times New Roman" panose="02020603050405020304" pitchFamily="18" charset="0"/>
              </a:rPr>
              <a:t>2 </a:t>
            </a:r>
            <a:r>
              <a:rPr kumimoji="0" lang="zh-CN" altLang="en-US" sz="2000" b="0" i="0" u="none" strike="noStrike" cap="none" normalizeH="0" baseline="0" dirty="0" smtClean="0">
                <a:ln>
                  <a:noFill/>
                </a:ln>
                <a:solidFill>
                  <a:schemeClr val="bg1"/>
                </a:solidFill>
                <a:effectLst/>
                <a:latin typeface="+mj-ea"/>
                <a:ea typeface="+mj-ea"/>
                <a:cs typeface="Times New Roman" panose="02020603050405020304" pitchFamily="18" charset="0"/>
              </a:rPr>
              <a:t>两种参数设置的</a:t>
            </a:r>
            <a:r>
              <a:rPr kumimoji="0" lang="en-US" altLang="zh-CN" sz="2000" b="0" i="0" u="none" strike="noStrike" cap="none" normalizeH="0" baseline="0" dirty="0" smtClean="0">
                <a:ln>
                  <a:noFill/>
                </a:ln>
                <a:solidFill>
                  <a:schemeClr val="bg1"/>
                </a:solidFill>
                <a:effectLst/>
                <a:latin typeface="Times New Roman" panose="02020603050405020304" pitchFamily="18" charset="0"/>
                <a:ea typeface="+mj-ea"/>
                <a:cs typeface="Times New Roman" panose="02020603050405020304" pitchFamily="18" charset="0"/>
              </a:rPr>
              <a:t>Stereo-SVO</a:t>
            </a:r>
            <a:r>
              <a:rPr kumimoji="0" lang="zh-CN" altLang="en-US" sz="2000" b="0" i="0" u="none" strike="noStrike" cap="none" normalizeH="0" baseline="0" dirty="0" smtClean="0">
                <a:ln>
                  <a:noFill/>
                </a:ln>
                <a:solidFill>
                  <a:schemeClr val="bg1"/>
                </a:solidFill>
                <a:effectLst/>
                <a:latin typeface="+mj-ea"/>
                <a:ea typeface="+mj-ea"/>
                <a:cs typeface="Times New Roman" panose="02020603050405020304" pitchFamily="18" charset="0"/>
              </a:rPr>
              <a:t>及</a:t>
            </a:r>
            <a:r>
              <a:rPr kumimoji="0" lang="en-US" altLang="zh-CN" sz="2000" b="0" i="0" u="none" strike="noStrike" cap="none" normalizeH="0" baseline="0" dirty="0" smtClean="0">
                <a:ln>
                  <a:noFill/>
                </a:ln>
                <a:solidFill>
                  <a:schemeClr val="bg1"/>
                </a:solidFill>
                <a:effectLst/>
                <a:latin typeface="Times New Roman" panose="02020603050405020304" pitchFamily="18" charset="0"/>
                <a:ea typeface="+mj-ea"/>
                <a:cs typeface="Times New Roman" panose="02020603050405020304" pitchFamily="18" charset="0"/>
              </a:rPr>
              <a:t>ORB-SLAM</a:t>
            </a:r>
            <a:r>
              <a:rPr kumimoji="0" lang="zh-CN" altLang="en-US" sz="2000" b="0" i="0" u="none" strike="noStrike" cap="none" normalizeH="0" baseline="0" dirty="0" smtClean="0">
                <a:ln>
                  <a:noFill/>
                </a:ln>
                <a:solidFill>
                  <a:schemeClr val="bg1"/>
                </a:solidFill>
                <a:effectLst/>
                <a:latin typeface="+mj-ea"/>
                <a:ea typeface="+mj-ea"/>
                <a:cs typeface="Times New Roman" panose="02020603050405020304" pitchFamily="18" charset="0"/>
              </a:rPr>
              <a:t>系统处理每帧的时间均值</a:t>
            </a:r>
            <a:endParaRPr kumimoji="0" lang="zh-CN" altLang="en-US" sz="2000" b="0" i="0" u="none" strike="noStrike" cap="none" normalizeH="0" baseline="0" dirty="0" smtClean="0">
              <a:ln>
                <a:noFill/>
              </a:ln>
              <a:solidFill>
                <a:schemeClr val="bg1"/>
              </a:solidFill>
              <a:effectLst/>
              <a:latin typeface="+mj-ea"/>
              <a:ea typeface="+mj-ea"/>
            </a:endParaRPr>
          </a:p>
        </p:txBody>
      </p:sp>
    </p:spTree>
    <p:extLst>
      <p:ext uri="{BB962C8B-B14F-4D97-AF65-F5344CB8AC3E}">
        <p14:creationId xmlns:p14="http://schemas.microsoft.com/office/powerpoint/2010/main" val="418911954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56271" y="404664"/>
            <a:ext cx="8915400" cy="1066800"/>
          </a:xfrm>
        </p:spPr>
        <p:txBody>
          <a:bodyPr/>
          <a:lstStyle/>
          <a:p>
            <a:r>
              <a:rPr lang="en-US" altLang="zh-CN" dirty="0" smtClean="0">
                <a:solidFill>
                  <a:schemeClr val="bg1"/>
                </a:solidFill>
              </a:rPr>
              <a:t>4.</a:t>
            </a:r>
            <a:r>
              <a:rPr lang="zh-CN" altLang="en-US" dirty="0">
                <a:solidFill>
                  <a:schemeClr val="bg1"/>
                </a:solidFill>
              </a:rPr>
              <a:t>实验设计</a:t>
            </a:r>
            <a:r>
              <a:rPr lang="en-US" altLang="zh-CN" dirty="0" smtClean="0">
                <a:solidFill>
                  <a:schemeClr val="bg1"/>
                </a:solidFill>
              </a:rPr>
              <a:t>1</a:t>
            </a:r>
            <a:r>
              <a:rPr lang="en-US" altLang="zh-CN" dirty="0">
                <a:solidFill>
                  <a:schemeClr val="bg1"/>
                </a:solidFill>
              </a:rPr>
              <a:t>——</a:t>
            </a:r>
            <a:r>
              <a:rPr lang="zh-CN" altLang="en-US" dirty="0">
                <a:solidFill>
                  <a:schemeClr val="bg1"/>
                </a:solidFill>
              </a:rPr>
              <a:t>定位精度分析</a:t>
            </a:r>
          </a:p>
        </p:txBody>
      </p:sp>
      <p:graphicFrame>
        <p:nvGraphicFramePr>
          <p:cNvPr id="5" name="表格 4"/>
          <p:cNvGraphicFramePr>
            <a:graphicFrameLocks noGrp="1"/>
          </p:cNvGraphicFramePr>
          <p:nvPr>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
        <p:nvSpPr>
          <p:cNvPr id="3" name="内容占位符 2"/>
          <p:cNvSpPr>
            <a:spLocks noGrp="1"/>
          </p:cNvSpPr>
          <p:nvPr>
            <p:ph idx="1"/>
          </p:nvPr>
        </p:nvSpPr>
        <p:spPr>
          <a:xfrm>
            <a:off x="272480" y="1471464"/>
            <a:ext cx="8915400" cy="4325112"/>
          </a:xfrm>
        </p:spPr>
        <p:txBody>
          <a:bodyPr/>
          <a:lstStyle/>
          <a:p>
            <a:r>
              <a:rPr lang="zh-CN" altLang="zh-CN" sz="2600" dirty="0">
                <a:solidFill>
                  <a:schemeClr val="bg1"/>
                </a:solidFill>
                <a:latin typeface="Times New Roman" panose="02020603050405020304" pitchFamily="18" charset="0"/>
                <a:cs typeface="Times New Roman" panose="02020603050405020304" pitchFamily="18" charset="0"/>
              </a:rPr>
              <a:t>两种参数设置的</a:t>
            </a:r>
            <a:r>
              <a:rPr lang="zh-CN" altLang="en-US" sz="2600" dirty="0">
                <a:solidFill>
                  <a:schemeClr val="bg1"/>
                </a:solidFill>
                <a:latin typeface="Times New Roman" panose="02020603050405020304" pitchFamily="18" charset="0"/>
                <a:cs typeface="Times New Roman" panose="02020603050405020304" pitchFamily="18" charset="0"/>
              </a:rPr>
              <a:t>双目</a:t>
            </a:r>
            <a:r>
              <a:rPr lang="en-US" altLang="zh-CN" sz="2600" dirty="0">
                <a:solidFill>
                  <a:schemeClr val="bg1"/>
                </a:solidFill>
                <a:latin typeface="Times New Roman" panose="02020603050405020304" pitchFamily="18" charset="0"/>
                <a:cs typeface="Times New Roman" panose="02020603050405020304" pitchFamily="18" charset="0"/>
              </a:rPr>
              <a:t>SVO</a:t>
            </a:r>
            <a:r>
              <a:rPr lang="zh-CN" altLang="zh-CN" sz="2600" dirty="0">
                <a:solidFill>
                  <a:schemeClr val="bg1"/>
                </a:solidFill>
                <a:latin typeface="Times New Roman" panose="02020603050405020304" pitchFamily="18" charset="0"/>
                <a:cs typeface="Times New Roman" panose="02020603050405020304" pitchFamily="18" charset="0"/>
              </a:rPr>
              <a:t>及</a:t>
            </a:r>
            <a:r>
              <a:rPr lang="en-US" altLang="zh-CN" sz="2600" dirty="0">
                <a:solidFill>
                  <a:schemeClr val="bg1"/>
                </a:solidFill>
                <a:latin typeface="Times New Roman" panose="02020603050405020304" pitchFamily="18" charset="0"/>
                <a:cs typeface="Times New Roman" panose="02020603050405020304" pitchFamily="18" charset="0"/>
              </a:rPr>
              <a:t>ORB-SLAM</a:t>
            </a:r>
            <a:r>
              <a:rPr lang="zh-CN" altLang="zh-CN" sz="2600" dirty="0">
                <a:solidFill>
                  <a:schemeClr val="bg1"/>
                </a:solidFill>
                <a:latin typeface="Times New Roman" panose="02020603050405020304" pitchFamily="18" charset="0"/>
                <a:cs typeface="Times New Roman" panose="02020603050405020304" pitchFamily="18" charset="0"/>
              </a:rPr>
              <a:t>系统</a:t>
            </a:r>
            <a:r>
              <a:rPr lang="zh-CN" altLang="en-US" sz="2600" dirty="0">
                <a:solidFill>
                  <a:schemeClr val="bg1"/>
                </a:solidFill>
                <a:latin typeface="Times New Roman" panose="02020603050405020304" pitchFamily="18" charset="0"/>
                <a:cs typeface="Times New Roman" panose="02020603050405020304" pitchFamily="18" charset="0"/>
              </a:rPr>
              <a:t>定位精度对比</a:t>
            </a:r>
          </a:p>
          <a:p>
            <a:endParaRPr lang="zh-CN" altLang="en-US" dirty="0"/>
          </a:p>
        </p:txBody>
      </p:sp>
      <p:pic>
        <p:nvPicPr>
          <p:cNvPr id="10243"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7666" t="1583" r="7793"/>
          <a:stretch/>
        </p:blipFill>
        <p:spPr bwMode="auto">
          <a:xfrm>
            <a:off x="848544" y="2132856"/>
            <a:ext cx="7992888" cy="4475876"/>
          </a:xfrm>
          <a:prstGeom prst="rect">
            <a:avLst/>
          </a:prstGeom>
          <a:solidFill>
            <a:schemeClr val="bg1"/>
          </a:solidFill>
          <a:ln>
            <a:noFill/>
          </a:ln>
        </p:spPr>
      </p:pic>
    </p:spTree>
    <p:extLst>
      <p:ext uri="{BB962C8B-B14F-4D97-AF65-F5344CB8AC3E}">
        <p14:creationId xmlns:p14="http://schemas.microsoft.com/office/powerpoint/2010/main" val="21908228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F5E7A"/>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en-US" altLang="zh-CN" dirty="0" smtClean="0"/>
              <a:t>1.</a:t>
            </a:r>
            <a:r>
              <a:rPr lang="zh-CN" altLang="en-US" dirty="0" smtClean="0"/>
              <a:t>研究意义和研究现状</a:t>
            </a:r>
            <a:endParaRPr lang="zh-CN" altLang="en-US" dirty="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82" y="12652"/>
            <a:ext cx="4520635" cy="1092063"/>
          </a:xfrm>
          <a:prstGeom prst="rect">
            <a:avLst/>
          </a:prstGeom>
        </p:spPr>
      </p:pic>
      <p:graphicFrame>
        <p:nvGraphicFramePr>
          <p:cNvPr id="14" name="表格 13"/>
          <p:cNvGraphicFramePr>
            <a:graphicFrameLocks noGrp="1"/>
          </p:cNvGraphicFramePr>
          <p:nvPr>
            <p:extLst>
              <p:ext uri="{D42A27DB-BD31-4B8C-83A1-F6EECF244321}">
                <p14:modId xmlns:p14="http://schemas.microsoft.com/office/powerpoint/2010/main" val="374874178"/>
              </p:ext>
            </p:extLst>
          </p:nvPr>
        </p:nvGraphicFramePr>
        <p:xfrm>
          <a:off x="5601070" y="12652"/>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394314871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2056" y="489992"/>
            <a:ext cx="8915400" cy="1066800"/>
          </a:xfrm>
        </p:spPr>
        <p:txBody>
          <a:bodyPr/>
          <a:lstStyle/>
          <a:p>
            <a:r>
              <a:rPr lang="en-US" altLang="zh-CN" dirty="0" smtClean="0">
                <a:solidFill>
                  <a:schemeClr val="bg1"/>
                </a:solidFill>
              </a:rPr>
              <a:t>4.</a:t>
            </a:r>
            <a:r>
              <a:rPr lang="zh-CN" altLang="en-US" dirty="0">
                <a:solidFill>
                  <a:schemeClr val="bg1"/>
                </a:solidFill>
              </a:rPr>
              <a:t>实验设计</a:t>
            </a:r>
            <a:r>
              <a:rPr lang="en-US" altLang="zh-CN" dirty="0" smtClean="0">
                <a:solidFill>
                  <a:schemeClr val="bg1"/>
                </a:solidFill>
              </a:rPr>
              <a:t>1——</a:t>
            </a:r>
            <a:r>
              <a:rPr lang="zh-CN" altLang="en-US" dirty="0" smtClean="0">
                <a:solidFill>
                  <a:schemeClr val="bg1"/>
                </a:solidFill>
              </a:rPr>
              <a:t>定位精度分析</a:t>
            </a:r>
            <a:endParaRPr lang="zh-CN" altLang="en-US" dirty="0">
              <a:solidFill>
                <a:schemeClr val="bg1"/>
              </a:solidFill>
            </a:endParaRPr>
          </a:p>
        </p:txBody>
      </p:sp>
      <p:graphicFrame>
        <p:nvGraphicFramePr>
          <p:cNvPr id="5" name="表格 4"/>
          <p:cNvGraphicFramePr>
            <a:graphicFrameLocks noGrp="1"/>
          </p:cNvGraphicFramePr>
          <p:nvPr>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
        <p:nvSpPr>
          <p:cNvPr id="9" name="内容占位符 2"/>
          <p:cNvSpPr txBox="1">
            <a:spLocks/>
          </p:cNvSpPr>
          <p:nvPr/>
        </p:nvSpPr>
        <p:spPr>
          <a:xfrm>
            <a:off x="272480" y="1700808"/>
            <a:ext cx="9289032" cy="3416300"/>
          </a:xfrm>
          <a:prstGeom prst="rect">
            <a:avLst/>
          </a:prstGeom>
        </p:spPr>
        <p:txBody>
          <a:bodyPr vert="horz">
            <a:normAutofit/>
          </a:bodyPr>
          <a:lst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lumMod val="75000"/>
                  </a:schemeClr>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2">
                    <a:lumMod val="75000"/>
                  </a:schemeClr>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a:lstStyle>
          <a:p>
            <a:r>
              <a:rPr lang="zh-CN" altLang="en-US" sz="2400" dirty="0">
                <a:solidFill>
                  <a:schemeClr val="bg1"/>
                </a:solidFill>
                <a:latin typeface="Times New Roman" panose="02020603050405020304" pitchFamily="18" charset="0"/>
                <a:cs typeface="Times New Roman" panose="02020603050405020304" pitchFamily="18" charset="0"/>
              </a:rPr>
              <a:t>相对姿态误差（</a:t>
            </a:r>
            <a:r>
              <a:rPr lang="en-US" altLang="zh-CN" sz="2400" dirty="0">
                <a:solidFill>
                  <a:schemeClr val="bg1"/>
                </a:solidFill>
                <a:latin typeface="Times New Roman" panose="02020603050405020304" pitchFamily="18" charset="0"/>
                <a:cs typeface="Times New Roman" panose="02020603050405020304" pitchFamily="18" charset="0"/>
              </a:rPr>
              <a:t>RPE</a:t>
            </a:r>
            <a:r>
              <a:rPr lang="zh-CN" altLang="en-US" sz="2400" dirty="0" smtClean="0">
                <a:solidFill>
                  <a:schemeClr val="bg1"/>
                </a:solidFill>
                <a:latin typeface="Times New Roman" panose="02020603050405020304" pitchFamily="18" charset="0"/>
                <a:cs typeface="Times New Roman" panose="02020603050405020304" pitchFamily="18" charset="0"/>
              </a:rPr>
              <a:t>）：</a:t>
            </a:r>
            <a:r>
              <a:rPr lang="zh-CN" altLang="zh-CN" sz="2400" dirty="0" smtClean="0">
                <a:solidFill>
                  <a:schemeClr val="bg1"/>
                </a:solidFill>
                <a:latin typeface="Times New Roman" panose="02020603050405020304" pitchFamily="18" charset="0"/>
                <a:cs typeface="Times New Roman" panose="02020603050405020304" pitchFamily="18" charset="0"/>
              </a:rPr>
              <a:t>在</a:t>
            </a:r>
            <a:r>
              <a:rPr lang="zh-CN" altLang="zh-CN" sz="2400" dirty="0">
                <a:solidFill>
                  <a:schemeClr val="bg1"/>
                </a:solidFill>
                <a:latin typeface="Times New Roman" panose="02020603050405020304" pitchFamily="18" charset="0"/>
                <a:cs typeface="Times New Roman" panose="02020603050405020304" pitchFamily="18" charset="0"/>
              </a:rPr>
              <a:t>固定</a:t>
            </a:r>
            <a:r>
              <a:rPr lang="zh-CN" altLang="zh-CN" sz="2400" dirty="0" smtClean="0">
                <a:solidFill>
                  <a:schemeClr val="bg1"/>
                </a:solidFill>
                <a:latin typeface="Times New Roman" panose="02020603050405020304" pitchFamily="18" charset="0"/>
                <a:cs typeface="Times New Roman" panose="02020603050405020304" pitchFamily="18" charset="0"/>
              </a:rPr>
              <a:t>时间间隔上</a:t>
            </a:r>
            <a:r>
              <a:rPr lang="zh-CN" altLang="zh-CN" sz="2400" dirty="0">
                <a:solidFill>
                  <a:schemeClr val="bg1"/>
                </a:solidFill>
                <a:latin typeface="Times New Roman" panose="02020603050405020304" pitchFamily="18" charset="0"/>
                <a:cs typeface="Times New Roman" panose="02020603050405020304" pitchFamily="18" charset="0"/>
              </a:rPr>
              <a:t>测量轨迹的局部精度</a:t>
            </a:r>
            <a:r>
              <a:rPr lang="zh-CN" altLang="en-US" sz="2400" dirty="0">
                <a:solidFill>
                  <a:schemeClr val="bg1"/>
                </a:solidFill>
                <a:latin typeface="Times New Roman" panose="02020603050405020304" pitchFamily="18" charset="0"/>
                <a:cs typeface="Times New Roman" panose="02020603050405020304" pitchFamily="18" charset="0"/>
              </a:rPr>
              <a:t>，</a:t>
            </a:r>
            <a:r>
              <a:rPr lang="zh-CN" altLang="zh-CN" sz="2400" dirty="0">
                <a:solidFill>
                  <a:schemeClr val="bg1"/>
                </a:solidFill>
                <a:latin typeface="Times New Roman" panose="02020603050405020304" pitchFamily="18" charset="0"/>
                <a:cs typeface="Times New Roman" panose="02020603050405020304" pitchFamily="18" charset="0"/>
              </a:rPr>
              <a:t>相对姿态误差对应于轨迹的漂移</a:t>
            </a:r>
            <a:r>
              <a:rPr lang="zh-CN" altLang="en-US" sz="2400" dirty="0">
                <a:solidFill>
                  <a:schemeClr val="bg1"/>
                </a:solidFill>
                <a:latin typeface="Times New Roman" panose="02020603050405020304" pitchFamily="18" charset="0"/>
                <a:cs typeface="Times New Roman" panose="02020603050405020304" pitchFamily="18" charset="0"/>
              </a:rPr>
              <a:t>。</a:t>
            </a:r>
            <a:endParaRPr lang="en-US" altLang="zh-CN" sz="2400" dirty="0">
              <a:solidFill>
                <a:schemeClr val="bg1"/>
              </a:solidFill>
              <a:latin typeface="Times New Roman" panose="02020603050405020304" pitchFamily="18" charset="0"/>
              <a:cs typeface="Times New Roman" panose="02020603050405020304" pitchFamily="18" charset="0"/>
            </a:endParaRPr>
          </a:p>
          <a:p>
            <a:r>
              <a:rPr lang="zh-CN" altLang="en-US" sz="2400" dirty="0">
                <a:solidFill>
                  <a:schemeClr val="bg1"/>
                </a:solidFill>
                <a:latin typeface="Times New Roman" panose="02020603050405020304" pitchFamily="18" charset="0"/>
                <a:cs typeface="Times New Roman" panose="02020603050405020304" pitchFamily="18" charset="0"/>
              </a:rPr>
              <a:t>本实验测试所有时刻的相对姿态误差的平移分量的均方根误差（</a:t>
            </a:r>
            <a:r>
              <a:rPr lang="en-US" altLang="zh-CN" sz="2400" dirty="0">
                <a:solidFill>
                  <a:schemeClr val="bg1"/>
                </a:solidFill>
                <a:latin typeface="Times New Roman" panose="02020603050405020304" pitchFamily="18" charset="0"/>
                <a:cs typeface="Times New Roman" panose="02020603050405020304" pitchFamily="18" charset="0"/>
              </a:rPr>
              <a:t>RMSE</a:t>
            </a:r>
            <a:r>
              <a:rPr lang="zh-CN" altLang="en-US" sz="2400" dirty="0" smtClean="0">
                <a:solidFill>
                  <a:schemeClr val="bg1"/>
                </a:solidFill>
                <a:latin typeface="Times New Roman" panose="02020603050405020304" pitchFamily="18" charset="0"/>
                <a:cs typeface="Times New Roman" panose="02020603050405020304" pitchFamily="18" charset="0"/>
              </a:rPr>
              <a:t>）。</a:t>
            </a:r>
            <a:endParaRPr lang="zh-CN" altLang="en-US" sz="2400" dirty="0">
              <a:solidFill>
                <a:schemeClr val="bg1"/>
              </a:solidFill>
              <a:latin typeface="Times New Roman" panose="02020603050405020304" pitchFamily="18" charset="0"/>
              <a:cs typeface="Times New Roman" panose="02020603050405020304" pitchFamily="18" charset="0"/>
            </a:endParaRPr>
          </a:p>
        </p:txBody>
      </p:sp>
      <p:graphicFrame>
        <p:nvGraphicFramePr>
          <p:cNvPr id="14" name="表格 13"/>
          <p:cNvGraphicFramePr>
            <a:graphicFrameLocks noGrp="1"/>
          </p:cNvGraphicFramePr>
          <p:nvPr>
            <p:extLst>
              <p:ext uri="{D42A27DB-BD31-4B8C-83A1-F6EECF244321}">
                <p14:modId xmlns:p14="http://schemas.microsoft.com/office/powerpoint/2010/main" val="3006800554"/>
              </p:ext>
            </p:extLst>
          </p:nvPr>
        </p:nvGraphicFramePr>
        <p:xfrm>
          <a:off x="632520" y="4149080"/>
          <a:ext cx="8699377" cy="2077710"/>
        </p:xfrm>
        <a:graphic>
          <a:graphicData uri="http://schemas.openxmlformats.org/drawingml/2006/table">
            <a:tbl>
              <a:tblPr firstRow="1" firstCol="1" bandRow="1">
                <a:tableStyleId>{5C22544A-7EE6-4342-B048-85BDC9FD1C3A}</a:tableStyleId>
              </a:tblPr>
              <a:tblGrid>
                <a:gridCol w="2899127"/>
                <a:gridCol w="2900125"/>
                <a:gridCol w="2900125"/>
              </a:tblGrid>
              <a:tr h="493534">
                <a:tc>
                  <a:txBody>
                    <a:bodyPr/>
                    <a:lstStyle/>
                    <a:p>
                      <a:pPr indent="127000" algn="ctr">
                        <a:lnSpc>
                          <a:spcPct val="125000"/>
                        </a:lnSpc>
                        <a:spcAft>
                          <a:spcPts val="0"/>
                        </a:spcAft>
                      </a:pPr>
                      <a:r>
                        <a:rPr lang="en-US" sz="2000" kern="100" dirty="0">
                          <a:effectLst/>
                        </a:rPr>
                        <a:t> </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zh-CN" sz="2000" kern="100" dirty="0">
                          <a:effectLst/>
                        </a:rPr>
                        <a:t>位置的</a:t>
                      </a:r>
                      <a:r>
                        <a:rPr lang="zh-CN" sz="2000" kern="100" dirty="0" smtClean="0">
                          <a:effectLst/>
                        </a:rPr>
                        <a:t>均方根误差</a:t>
                      </a:r>
                      <a:r>
                        <a:rPr lang="en-US" altLang="zh-CN" sz="2000" kern="100" dirty="0" smtClean="0">
                          <a:effectLst/>
                          <a:latin typeface="Times New Roman" panose="02020603050405020304" pitchFamily="18" charset="0"/>
                          <a:cs typeface="Times New Roman" panose="02020603050405020304" pitchFamily="18" charset="0"/>
                        </a:rPr>
                        <a:t>[m/s]</a:t>
                      </a:r>
                      <a:r>
                        <a:rPr lang="en-US" sz="2000" kern="100" dirty="0" smtClean="0">
                          <a:effectLst/>
                        </a:rPr>
                        <a:t> </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zh-CN" sz="2000" kern="100" dirty="0">
                          <a:effectLst/>
                        </a:rPr>
                        <a:t>位置误差的中</a:t>
                      </a:r>
                      <a:r>
                        <a:rPr lang="zh-CN" sz="2000" kern="100" dirty="0" smtClean="0">
                          <a:effectLst/>
                        </a:rPr>
                        <a:t>值</a:t>
                      </a:r>
                      <a:r>
                        <a:rPr lang="en-US" altLang="zh-CN" sz="2000" kern="100" dirty="0" smtClean="0">
                          <a:effectLst/>
                          <a:latin typeface="Times New Roman" panose="02020603050405020304" pitchFamily="18" charset="0"/>
                          <a:cs typeface="Times New Roman" panose="02020603050405020304" pitchFamily="18" charset="0"/>
                        </a:rPr>
                        <a:t>[m/s]</a:t>
                      </a:r>
                      <a:r>
                        <a:rPr lang="en-US" sz="2000" kern="100" dirty="0" smtClean="0">
                          <a:effectLst/>
                        </a:rPr>
                        <a:t> </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r h="561888">
                <a:tc>
                  <a:txBody>
                    <a:bodyPr/>
                    <a:lstStyle/>
                    <a:p>
                      <a:pPr indent="127000" algn="ctr">
                        <a:lnSpc>
                          <a:spcPct val="125000"/>
                        </a:lnSpc>
                        <a:spcAft>
                          <a:spcPts val="0"/>
                        </a:spcAft>
                      </a:pPr>
                      <a:r>
                        <a:rPr lang="en-US" sz="2000" kern="100" dirty="0">
                          <a:effectLst/>
                        </a:rPr>
                        <a:t>Stereo-SVO-Fast</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dirty="0">
                          <a:effectLst/>
                        </a:rPr>
                        <a:t>0.0059</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dirty="0">
                          <a:effectLst/>
                        </a:rPr>
                        <a:t>0.0047</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r h="528754">
                <a:tc>
                  <a:txBody>
                    <a:bodyPr/>
                    <a:lstStyle/>
                    <a:p>
                      <a:pPr indent="127000" algn="ctr">
                        <a:lnSpc>
                          <a:spcPct val="125000"/>
                        </a:lnSpc>
                        <a:spcAft>
                          <a:spcPts val="0"/>
                        </a:spcAft>
                      </a:pPr>
                      <a:r>
                        <a:rPr lang="en-US" sz="2000" kern="100">
                          <a:effectLst/>
                        </a:rPr>
                        <a:t>Stereo-SVO-Accurate</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dirty="0">
                          <a:effectLst/>
                        </a:rPr>
                        <a:t>0.0051</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dirty="0">
                          <a:effectLst/>
                        </a:rPr>
                        <a:t>0.0038</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r h="493534">
                <a:tc>
                  <a:txBody>
                    <a:bodyPr/>
                    <a:lstStyle/>
                    <a:p>
                      <a:pPr indent="127000" algn="ctr">
                        <a:lnSpc>
                          <a:spcPct val="125000"/>
                        </a:lnSpc>
                        <a:spcAft>
                          <a:spcPts val="0"/>
                        </a:spcAft>
                      </a:pPr>
                      <a:r>
                        <a:rPr lang="en-US" sz="2000" kern="100" dirty="0">
                          <a:effectLst/>
                        </a:rPr>
                        <a:t>ORB-SLAM</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a:effectLst/>
                        </a:rPr>
                        <a:t>0.0164</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indent="127000" algn="ctr">
                        <a:lnSpc>
                          <a:spcPct val="125000"/>
                        </a:lnSpc>
                        <a:spcAft>
                          <a:spcPts val="0"/>
                        </a:spcAft>
                      </a:pPr>
                      <a:r>
                        <a:rPr lang="en-US" sz="2000" kern="100" dirty="0">
                          <a:effectLst/>
                        </a:rPr>
                        <a:t>0.0142</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r>
            </a:tbl>
          </a:graphicData>
        </a:graphic>
      </p:graphicFrame>
      <p:sp>
        <p:nvSpPr>
          <p:cNvPr id="15" name="Rectangle 3"/>
          <p:cNvSpPr>
            <a:spLocks noChangeArrowheads="1"/>
          </p:cNvSpPr>
          <p:nvPr/>
        </p:nvSpPr>
        <p:spPr bwMode="auto">
          <a:xfrm>
            <a:off x="956556" y="3573016"/>
            <a:ext cx="792088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270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127000" algn="ctr" defTabSz="914400" rtl="0" eaLnBrk="0" fontAlgn="base" latinLnBrk="0" hangingPunct="0">
              <a:lnSpc>
                <a:spcPct val="100000"/>
              </a:lnSpc>
              <a:spcBef>
                <a:spcPct val="0"/>
              </a:spcBef>
              <a:spcAft>
                <a:spcPct val="0"/>
              </a:spcAft>
              <a:buClrTx/>
              <a:buSzTx/>
              <a:buFontTx/>
              <a:buNone/>
              <a:tabLst/>
            </a:pPr>
            <a:r>
              <a:rPr kumimoji="0" lang="zh-CN" sz="2400" b="0" i="0" u="none" strike="noStrike" cap="none" normalizeH="0" baseline="0" dirty="0" smtClean="0">
                <a:ln>
                  <a:noFill/>
                </a:ln>
                <a:solidFill>
                  <a:schemeClr val="bg1"/>
                </a:solidFill>
                <a:effectLst/>
                <a:latin typeface="+mn-ea"/>
                <a:cs typeface="Times New Roman" panose="02020603050405020304" pitchFamily="18" charset="0"/>
              </a:rPr>
              <a:t>表</a:t>
            </a:r>
            <a:r>
              <a:rPr kumimoji="0" lang="en-US" altLang="zh-CN" sz="2400" b="0" i="0" u="none" strike="noStrike" cap="none" normalizeH="0" baseline="0" dirty="0" smtClean="0" bmk="_Ref485982356">
                <a:ln>
                  <a:noFill/>
                </a:ln>
                <a:solidFill>
                  <a:schemeClr val="bg1"/>
                </a:solidFill>
                <a:effectLst/>
                <a:latin typeface="+mn-ea"/>
                <a:cs typeface="Times New Roman" panose="02020603050405020304" pitchFamily="18" charset="0"/>
              </a:rPr>
              <a:t>3</a:t>
            </a:r>
            <a:r>
              <a:rPr kumimoji="0" lang="en-US" altLang="zh-CN" sz="2400" b="0" i="0" u="none" strike="noStrike" cap="none" normalizeH="0" baseline="0" dirty="0" smtClean="0">
                <a:ln>
                  <a:noFill/>
                </a:ln>
                <a:solidFill>
                  <a:schemeClr val="bg1"/>
                </a:solidFill>
                <a:effectLst/>
                <a:latin typeface="+mn-ea"/>
                <a:cs typeface="Times New Roman" panose="02020603050405020304" pitchFamily="18" charset="0"/>
              </a:rPr>
              <a:t> </a:t>
            </a:r>
            <a:r>
              <a:rPr kumimoji="0" lang="zh-CN" altLang="en-US" sz="2400" b="0" i="0" u="none" strike="noStrike" cap="none" normalizeH="0" baseline="0" dirty="0" smtClean="0">
                <a:ln>
                  <a:noFill/>
                </a:ln>
                <a:solidFill>
                  <a:schemeClr val="bg1"/>
                </a:solidFill>
                <a:effectLst/>
                <a:latin typeface="+mn-ea"/>
                <a:cs typeface="Times New Roman" panose="02020603050405020304" pitchFamily="18" charset="0"/>
              </a:rPr>
              <a:t>两种参数设置的</a:t>
            </a:r>
            <a:r>
              <a:rPr lang="zh-CN" altLang="en-US" sz="2400" dirty="0">
                <a:solidFill>
                  <a:schemeClr val="bg1"/>
                </a:solidFill>
                <a:latin typeface="+mn-ea"/>
                <a:cs typeface="Times New Roman" panose="02020603050405020304" pitchFamily="18" charset="0"/>
              </a:rPr>
              <a:t>双目</a:t>
            </a:r>
            <a:r>
              <a:rPr kumimoji="0" lang="en-US" altLang="zh-CN" sz="2400" b="0" i="0" u="none" strike="noStrike" cap="none" normalizeH="0" baseline="0" dirty="0" smtClean="0">
                <a:ln>
                  <a:noFill/>
                </a:ln>
                <a:solidFill>
                  <a:schemeClr val="bg1"/>
                </a:solidFill>
                <a:effectLst/>
                <a:latin typeface="+mn-ea"/>
                <a:cs typeface="Times New Roman" panose="02020603050405020304" pitchFamily="18" charset="0"/>
              </a:rPr>
              <a:t>SVO</a:t>
            </a:r>
            <a:r>
              <a:rPr kumimoji="0" lang="zh-CN" altLang="en-US" sz="2400" b="0" i="0" u="none" strike="noStrike" cap="none" normalizeH="0" baseline="0" dirty="0" smtClean="0">
                <a:ln>
                  <a:noFill/>
                </a:ln>
                <a:solidFill>
                  <a:schemeClr val="bg1"/>
                </a:solidFill>
                <a:effectLst/>
                <a:latin typeface="+mn-ea"/>
                <a:cs typeface="Times New Roman" panose="02020603050405020304" pitchFamily="18" charset="0"/>
              </a:rPr>
              <a:t>及</a:t>
            </a:r>
            <a:r>
              <a:rPr kumimoji="0" lang="en-US" altLang="zh-CN" sz="2400" b="0" i="0" u="none" strike="noStrike" cap="none" normalizeH="0" baseline="0" dirty="0" smtClean="0">
                <a:ln>
                  <a:noFill/>
                </a:ln>
                <a:solidFill>
                  <a:schemeClr val="bg1"/>
                </a:solidFill>
                <a:effectLst/>
                <a:latin typeface="+mn-ea"/>
                <a:cs typeface="Times New Roman" panose="02020603050405020304" pitchFamily="18" charset="0"/>
              </a:rPr>
              <a:t>ORB-SLAM</a:t>
            </a:r>
            <a:r>
              <a:rPr kumimoji="0" lang="zh-CN" altLang="en-US" sz="2400" b="0" i="0" u="none" strike="noStrike" cap="none" normalizeH="0" baseline="0" dirty="0" smtClean="0">
                <a:ln>
                  <a:noFill/>
                </a:ln>
                <a:solidFill>
                  <a:schemeClr val="bg1"/>
                </a:solidFill>
                <a:effectLst/>
                <a:latin typeface="+mn-ea"/>
                <a:cs typeface="Times New Roman" panose="02020603050405020304" pitchFamily="18" charset="0"/>
              </a:rPr>
              <a:t>系统定位误差</a:t>
            </a:r>
            <a:endParaRPr kumimoji="0" lang="zh-CN" altLang="en-US" sz="2400" b="0" i="0" u="none" strike="noStrike" cap="none" normalizeH="0" baseline="0" dirty="0" smtClean="0">
              <a:ln>
                <a:noFill/>
              </a:ln>
              <a:solidFill>
                <a:schemeClr val="bg1"/>
              </a:solidFill>
              <a:effectLst/>
              <a:latin typeface="+mn-ea"/>
            </a:endParaRPr>
          </a:p>
        </p:txBody>
      </p:sp>
    </p:spTree>
    <p:extLst>
      <p:ext uri="{BB962C8B-B14F-4D97-AF65-F5344CB8AC3E}">
        <p14:creationId xmlns:p14="http://schemas.microsoft.com/office/powerpoint/2010/main" val="940186216"/>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2056" y="489992"/>
            <a:ext cx="8915400" cy="1066800"/>
          </a:xfrm>
        </p:spPr>
        <p:txBody>
          <a:bodyPr/>
          <a:lstStyle/>
          <a:p>
            <a:r>
              <a:rPr lang="en-US" altLang="zh-CN" dirty="0" smtClean="0">
                <a:solidFill>
                  <a:schemeClr val="bg1"/>
                </a:solidFill>
              </a:rPr>
              <a:t>4.</a:t>
            </a:r>
            <a:r>
              <a:rPr lang="zh-CN" altLang="en-US" dirty="0" smtClean="0">
                <a:solidFill>
                  <a:schemeClr val="bg1"/>
                </a:solidFill>
              </a:rPr>
              <a:t>实验设计</a:t>
            </a:r>
            <a:r>
              <a:rPr lang="en-US" altLang="zh-CN" dirty="0" smtClean="0">
                <a:solidFill>
                  <a:schemeClr val="bg1"/>
                </a:solidFill>
              </a:rPr>
              <a:t>2——</a:t>
            </a:r>
            <a:r>
              <a:rPr lang="zh-CN" altLang="en-US" dirty="0" smtClean="0">
                <a:solidFill>
                  <a:schemeClr val="bg1"/>
                </a:solidFill>
              </a:rPr>
              <a:t>定位精度分析</a:t>
            </a:r>
            <a:endParaRPr lang="zh-CN" altLang="en-US" dirty="0">
              <a:solidFill>
                <a:schemeClr val="bg1"/>
              </a:solidFill>
            </a:endParaRPr>
          </a:p>
        </p:txBody>
      </p:sp>
      <p:graphicFrame>
        <p:nvGraphicFramePr>
          <p:cNvPr id="5" name="表格 4"/>
          <p:cNvGraphicFramePr>
            <a:graphicFrameLocks noGrp="1"/>
          </p:cNvGraphicFramePr>
          <p:nvPr>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l="2223" t="4030" r="7835"/>
          <a:stretch>
            <a:fillRect/>
          </a:stretch>
        </p:blipFill>
        <p:spPr bwMode="auto">
          <a:xfrm>
            <a:off x="1856656" y="2132856"/>
            <a:ext cx="4846637" cy="4572000"/>
          </a:xfrm>
          <a:prstGeom prst="rect">
            <a:avLst/>
          </a:prstGeom>
          <a:solidFill>
            <a:schemeClr val="bg1"/>
          </a:solidFill>
          <a:ln>
            <a:noFill/>
          </a:ln>
        </p:spPr>
      </p:pic>
      <p:sp>
        <p:nvSpPr>
          <p:cNvPr id="8" name="内容占位符 2"/>
          <p:cNvSpPr>
            <a:spLocks noGrp="1"/>
          </p:cNvSpPr>
          <p:nvPr>
            <p:ph idx="1"/>
          </p:nvPr>
        </p:nvSpPr>
        <p:spPr>
          <a:xfrm>
            <a:off x="272480" y="1484784"/>
            <a:ext cx="8915400" cy="4325112"/>
          </a:xfrm>
        </p:spPr>
        <p:txBody>
          <a:bodyPr/>
          <a:lstStyle/>
          <a:p>
            <a:pPr algn="just">
              <a:lnSpc>
                <a:spcPct val="125000"/>
              </a:lnSpc>
            </a:pPr>
            <a:r>
              <a:rPr lang="zh-CN" altLang="en-US" sz="2600" dirty="0">
                <a:solidFill>
                  <a:schemeClr val="bg1"/>
                </a:solidFill>
                <a:latin typeface="Times New Roman" panose="02020603050405020304" pitchFamily="18" charset="0"/>
                <a:cs typeface="Times New Roman" panose="02020603050405020304" pitchFamily="18" charset="0"/>
              </a:rPr>
              <a:t>改进的双目</a:t>
            </a:r>
            <a:r>
              <a:rPr lang="en-US" altLang="zh-CN" sz="2600" dirty="0">
                <a:solidFill>
                  <a:schemeClr val="bg1"/>
                </a:solidFill>
                <a:latin typeface="Times New Roman" panose="02020603050405020304" pitchFamily="18" charset="0"/>
                <a:cs typeface="Times New Roman" panose="02020603050405020304" pitchFamily="18" charset="0"/>
              </a:rPr>
              <a:t>SVO</a:t>
            </a:r>
            <a:r>
              <a:rPr lang="zh-CN" altLang="zh-CN" sz="2600" dirty="0">
                <a:solidFill>
                  <a:schemeClr val="bg1"/>
                </a:solidFill>
                <a:latin typeface="Times New Roman" panose="02020603050405020304" pitchFamily="18" charset="0"/>
                <a:cs typeface="Times New Roman" panose="02020603050405020304" pitchFamily="18" charset="0"/>
              </a:rPr>
              <a:t>及</a:t>
            </a:r>
            <a:r>
              <a:rPr lang="en-US" altLang="zh-CN" sz="2600" kern="100" dirty="0">
                <a:solidFill>
                  <a:schemeClr val="bg1"/>
                </a:solidFill>
                <a:latin typeface="Times New Roman" panose="02020603050405020304" pitchFamily="18" charset="0"/>
                <a:ea typeface="宋体" panose="02010600030101010101" pitchFamily="2" charset="-122"/>
              </a:rPr>
              <a:t>SVO</a:t>
            </a:r>
            <a:r>
              <a:rPr lang="zh-CN" altLang="zh-CN" sz="2600" kern="100" dirty="0">
                <a:solidFill>
                  <a:schemeClr val="bg1"/>
                </a:solidFill>
                <a:latin typeface="Times New Roman" panose="02020603050405020304" pitchFamily="18" charset="0"/>
                <a:ea typeface="宋体" panose="02010600030101010101" pitchFamily="2" charset="-122"/>
              </a:rPr>
              <a:t>系统</a:t>
            </a:r>
            <a:r>
              <a:rPr lang="zh-CN" altLang="en-US" sz="2600" dirty="0">
                <a:solidFill>
                  <a:schemeClr val="bg1"/>
                </a:solidFill>
                <a:latin typeface="Times New Roman" panose="02020603050405020304" pitchFamily="18" charset="0"/>
                <a:cs typeface="Times New Roman" panose="02020603050405020304" pitchFamily="18" charset="0"/>
              </a:rPr>
              <a:t>定位精度对比</a:t>
            </a:r>
          </a:p>
          <a:p>
            <a:endParaRPr lang="zh-CN" altLang="en-US" dirty="0"/>
          </a:p>
        </p:txBody>
      </p:sp>
    </p:spTree>
    <p:extLst>
      <p:ext uri="{BB962C8B-B14F-4D97-AF65-F5344CB8AC3E}">
        <p14:creationId xmlns:p14="http://schemas.microsoft.com/office/powerpoint/2010/main" val="1517502037"/>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en-US" altLang="zh-CN" dirty="0"/>
              <a:t>5</a:t>
            </a:r>
            <a:r>
              <a:rPr lang="en-US" altLang="zh-CN" dirty="0" smtClean="0"/>
              <a:t>.</a:t>
            </a:r>
            <a:r>
              <a:rPr lang="zh-CN" altLang="en-US" dirty="0" smtClean="0"/>
              <a:t>结论</a:t>
            </a:r>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5" y="0"/>
            <a:ext cx="4520635" cy="1092063"/>
          </a:xfrm>
          <a:prstGeom prst="rect">
            <a:avLst/>
          </a:prstGeom>
        </p:spPr>
      </p:pic>
      <p:graphicFrame>
        <p:nvGraphicFramePr>
          <p:cNvPr id="5" name="表格 4"/>
          <p:cNvGraphicFramePr>
            <a:graphicFrameLocks noGrp="1"/>
          </p:cNvGraphicFramePr>
          <p:nvPr>
            <p:extLst>
              <p:ext uri="{D42A27DB-BD31-4B8C-83A1-F6EECF244321}">
                <p14:modId xmlns:p14="http://schemas.microsoft.com/office/powerpoint/2010/main" val="1760870291"/>
              </p:ext>
            </p:extLst>
          </p:nvPr>
        </p:nvGraphicFramePr>
        <p:xfrm>
          <a:off x="5608391"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r>
            </a:tbl>
          </a:graphicData>
        </a:graphic>
      </p:graphicFrame>
    </p:spTree>
    <p:extLst>
      <p:ext uri="{BB962C8B-B14F-4D97-AF65-F5344CB8AC3E}">
        <p14:creationId xmlns:p14="http://schemas.microsoft.com/office/powerpoint/2010/main" val="131972397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
        <p:nvSpPr>
          <p:cNvPr id="7" name="标题 1"/>
          <p:cNvSpPr txBox="1">
            <a:spLocks/>
          </p:cNvSpPr>
          <p:nvPr/>
        </p:nvSpPr>
        <p:spPr>
          <a:xfrm>
            <a:off x="336036" y="260648"/>
            <a:ext cx="8915400" cy="1066800"/>
          </a:xfrm>
          <a:prstGeom prst="rect">
            <a:avLst/>
          </a:prstGeom>
        </p:spPr>
        <p:txBody>
          <a:bodyPr vert="horz" anchor="ctr">
            <a:normAutofit/>
          </a:bodyPr>
          <a:lstStyle>
            <a:lvl1pPr algn="l" rtl="0" eaLnBrk="1" latinLnBrk="0" hangingPunct="1">
              <a:spcBef>
                <a:spcPct val="0"/>
              </a:spcBef>
              <a:buNone/>
              <a:defRPr kumimoji="0" sz="4000" kern="1200">
                <a:solidFill>
                  <a:schemeClr val="accent2">
                    <a:lumMod val="60000"/>
                    <a:lumOff val="40000"/>
                  </a:schemeClr>
                </a:solidFill>
                <a:latin typeface="+mj-lt"/>
                <a:ea typeface="+mj-ea"/>
                <a:cs typeface="+mj-cs"/>
              </a:defRPr>
            </a:lvl1pPr>
          </a:lstStyle>
          <a:p>
            <a:r>
              <a:rPr lang="en-US" altLang="zh-CN" dirty="0" smtClean="0">
                <a:solidFill>
                  <a:schemeClr val="bg1"/>
                </a:solidFill>
              </a:rPr>
              <a:t>5.</a:t>
            </a:r>
            <a:r>
              <a:rPr lang="zh-CN" altLang="en-US" dirty="0" smtClean="0">
                <a:solidFill>
                  <a:schemeClr val="bg1"/>
                </a:solidFill>
              </a:rPr>
              <a:t>结论</a:t>
            </a:r>
            <a:endParaRPr lang="zh-CN" altLang="en-US" dirty="0">
              <a:solidFill>
                <a:schemeClr val="bg1"/>
              </a:solidFill>
            </a:endParaRPr>
          </a:p>
        </p:txBody>
      </p:sp>
      <p:sp>
        <p:nvSpPr>
          <p:cNvPr id="4" name="内容占位符 3"/>
          <p:cNvSpPr>
            <a:spLocks noGrp="1"/>
          </p:cNvSpPr>
          <p:nvPr>
            <p:ph idx="1"/>
          </p:nvPr>
        </p:nvSpPr>
        <p:spPr>
          <a:xfrm>
            <a:off x="367138" y="1124744"/>
            <a:ext cx="9009452" cy="4325112"/>
          </a:xfrm>
        </p:spPr>
        <p:txBody>
          <a:bodyPr>
            <a:noAutofit/>
          </a:bodyPr>
          <a:lstStyle/>
          <a:p>
            <a:pPr marL="109728" indent="0">
              <a:buNone/>
            </a:pPr>
            <a:r>
              <a:rPr lang="zh-CN" altLang="en-US" sz="2400" dirty="0" smtClean="0">
                <a:solidFill>
                  <a:schemeClr val="bg1"/>
                </a:solidFill>
              </a:rPr>
              <a:t>主要成果：</a:t>
            </a:r>
            <a:endParaRPr lang="en-US" altLang="zh-CN" sz="2400" dirty="0" smtClean="0">
              <a:solidFill>
                <a:schemeClr val="bg1"/>
              </a:solidFill>
            </a:endParaRPr>
          </a:p>
          <a:p>
            <a:r>
              <a:rPr lang="en-US" altLang="zh-CN" sz="2200" dirty="0" smtClean="0">
                <a:solidFill>
                  <a:schemeClr val="bg1"/>
                </a:solidFill>
              </a:rPr>
              <a:t>1) </a:t>
            </a:r>
            <a:r>
              <a:rPr lang="zh-CN" altLang="en-US" sz="2200" dirty="0" smtClean="0">
                <a:solidFill>
                  <a:schemeClr val="bg1"/>
                </a:solidFill>
              </a:rPr>
              <a:t>建立</a:t>
            </a:r>
            <a:r>
              <a:rPr lang="zh-CN" altLang="en-US" sz="2200" dirty="0">
                <a:solidFill>
                  <a:schemeClr val="bg1"/>
                </a:solidFill>
              </a:rPr>
              <a:t>了四旋翼飞行器的位姿模型、视觉系统的基本模型，给出了概率分布模型对</a:t>
            </a:r>
            <a:r>
              <a:rPr lang="en-US" altLang="zh-CN" sz="2200" dirty="0">
                <a:solidFill>
                  <a:schemeClr val="bg1"/>
                </a:solidFill>
              </a:rPr>
              <a:t>SLAM</a:t>
            </a:r>
            <a:r>
              <a:rPr lang="zh-CN" altLang="en-US" sz="2200" dirty="0">
                <a:solidFill>
                  <a:schemeClr val="bg1"/>
                </a:solidFill>
              </a:rPr>
              <a:t>系统的数学描述；</a:t>
            </a:r>
          </a:p>
          <a:p>
            <a:r>
              <a:rPr lang="en-US" altLang="zh-CN" sz="2200" dirty="0" smtClean="0">
                <a:solidFill>
                  <a:schemeClr val="bg1"/>
                </a:solidFill>
              </a:rPr>
              <a:t>2) </a:t>
            </a:r>
            <a:r>
              <a:rPr lang="zh-CN" altLang="en-US" sz="2200" dirty="0" smtClean="0">
                <a:solidFill>
                  <a:schemeClr val="bg1"/>
                </a:solidFill>
              </a:rPr>
              <a:t>以无人机为</a:t>
            </a:r>
            <a:r>
              <a:rPr lang="zh-CN" altLang="en-US" sz="2200" dirty="0">
                <a:solidFill>
                  <a:schemeClr val="bg1"/>
                </a:solidFill>
              </a:rPr>
              <a:t>应用对象，分析并确定</a:t>
            </a:r>
            <a:r>
              <a:rPr lang="zh-CN" altLang="en-US" sz="2200" dirty="0" smtClean="0">
                <a:solidFill>
                  <a:schemeClr val="bg1"/>
                </a:solidFill>
              </a:rPr>
              <a:t>了系统总体</a:t>
            </a:r>
            <a:r>
              <a:rPr lang="zh-CN" altLang="en-US" sz="2200" dirty="0">
                <a:solidFill>
                  <a:schemeClr val="bg1"/>
                </a:solidFill>
              </a:rPr>
              <a:t>方案；</a:t>
            </a:r>
          </a:p>
          <a:p>
            <a:r>
              <a:rPr lang="en-US" altLang="zh-CN" sz="2200" dirty="0" smtClean="0">
                <a:solidFill>
                  <a:schemeClr val="bg1"/>
                </a:solidFill>
              </a:rPr>
              <a:t>3) </a:t>
            </a:r>
            <a:r>
              <a:rPr lang="zh-CN" altLang="en-US" sz="2200" dirty="0" smtClean="0">
                <a:solidFill>
                  <a:schemeClr val="bg1"/>
                </a:solidFill>
              </a:rPr>
              <a:t>给</a:t>
            </a:r>
            <a:r>
              <a:rPr lang="zh-CN" altLang="en-US" sz="2200" dirty="0">
                <a:solidFill>
                  <a:schemeClr val="bg1"/>
                </a:solidFill>
              </a:rPr>
              <a:t>出了基于半直接法的双目视觉匹配算法，</a:t>
            </a:r>
            <a:r>
              <a:rPr lang="zh-CN" altLang="en-US" sz="2200" dirty="0" smtClean="0">
                <a:solidFill>
                  <a:schemeClr val="bg1"/>
                </a:solidFill>
              </a:rPr>
              <a:t>实现三维空间路标点</a:t>
            </a:r>
            <a:r>
              <a:rPr lang="zh-CN" altLang="en-US" sz="2200" dirty="0">
                <a:solidFill>
                  <a:schemeClr val="bg1"/>
                </a:solidFill>
              </a:rPr>
              <a:t>的真实位置及地图尺度信息的确定；</a:t>
            </a:r>
          </a:p>
          <a:p>
            <a:r>
              <a:rPr lang="en-US" altLang="zh-CN" sz="2200" dirty="0" smtClean="0">
                <a:solidFill>
                  <a:schemeClr val="bg1"/>
                </a:solidFill>
              </a:rPr>
              <a:t>4) </a:t>
            </a:r>
            <a:r>
              <a:rPr lang="zh-CN" altLang="en-US" sz="2200" dirty="0" smtClean="0">
                <a:solidFill>
                  <a:schemeClr val="bg1"/>
                </a:solidFill>
              </a:rPr>
              <a:t>将</a:t>
            </a:r>
            <a:r>
              <a:rPr lang="zh-CN" altLang="en-US" sz="2200" dirty="0">
                <a:solidFill>
                  <a:schemeClr val="bg1"/>
                </a:solidFill>
              </a:rPr>
              <a:t>上述研究成果应用于真实环境</a:t>
            </a:r>
            <a:r>
              <a:rPr lang="zh-CN" altLang="en-US" sz="2200" dirty="0" smtClean="0">
                <a:solidFill>
                  <a:schemeClr val="bg1"/>
                </a:solidFill>
              </a:rPr>
              <a:t>下无人机</a:t>
            </a:r>
            <a:r>
              <a:rPr lang="zh-CN" altLang="en-US" sz="2200" dirty="0">
                <a:solidFill>
                  <a:schemeClr val="bg1"/>
                </a:solidFill>
              </a:rPr>
              <a:t>自主定位系统中，构建了系统硬件处理</a:t>
            </a:r>
            <a:r>
              <a:rPr lang="zh-CN" altLang="en-US" sz="2200" dirty="0" smtClean="0">
                <a:solidFill>
                  <a:schemeClr val="bg1"/>
                </a:solidFill>
              </a:rPr>
              <a:t>平台及</a:t>
            </a:r>
            <a:r>
              <a:rPr lang="zh-CN" altLang="en-US" sz="2200" dirty="0">
                <a:solidFill>
                  <a:schemeClr val="bg1"/>
                </a:solidFill>
              </a:rPr>
              <a:t>软件系统框架，完成了实验设计</a:t>
            </a:r>
            <a:r>
              <a:rPr lang="zh-CN" altLang="en-US" sz="2200" dirty="0" smtClean="0">
                <a:solidFill>
                  <a:schemeClr val="bg1"/>
                </a:solidFill>
              </a:rPr>
              <a:t>及对比</a:t>
            </a:r>
            <a:r>
              <a:rPr lang="zh-CN" altLang="en-US" sz="2200" dirty="0">
                <a:solidFill>
                  <a:schemeClr val="bg1"/>
                </a:solidFill>
              </a:rPr>
              <a:t>实验。</a:t>
            </a:r>
            <a:endParaRPr lang="en-US" altLang="zh-CN" sz="2200" dirty="0">
              <a:solidFill>
                <a:schemeClr val="bg1"/>
              </a:solidFill>
            </a:endParaRPr>
          </a:p>
          <a:p>
            <a:pPr marL="109728" indent="0">
              <a:spcBef>
                <a:spcPts val="600"/>
              </a:spcBef>
              <a:buNone/>
            </a:pPr>
            <a:r>
              <a:rPr lang="zh-CN" altLang="en-US" sz="2400" dirty="0" smtClean="0">
                <a:solidFill>
                  <a:schemeClr val="bg1"/>
                </a:solidFill>
              </a:rPr>
              <a:t>不足与期望：</a:t>
            </a:r>
            <a:endParaRPr lang="en-US" altLang="zh-CN" sz="2400" dirty="0" smtClean="0">
              <a:solidFill>
                <a:schemeClr val="bg1"/>
              </a:solidFill>
            </a:endParaRPr>
          </a:p>
          <a:p>
            <a:r>
              <a:rPr lang="en-US" altLang="zh-CN" sz="2200" dirty="0">
                <a:solidFill>
                  <a:schemeClr val="bg1"/>
                </a:solidFill>
              </a:rPr>
              <a:t>1) </a:t>
            </a:r>
            <a:r>
              <a:rPr lang="zh-CN" altLang="en-US" sz="2200" dirty="0">
                <a:solidFill>
                  <a:schemeClr val="bg1"/>
                </a:solidFill>
              </a:rPr>
              <a:t>本系统只研究实</a:t>
            </a:r>
            <a:r>
              <a:rPr lang="zh-CN" altLang="zh-CN" sz="2200" dirty="0">
                <a:solidFill>
                  <a:schemeClr val="bg1"/>
                </a:solidFill>
              </a:rPr>
              <a:t>时性能较差的问题</a:t>
            </a:r>
            <a:r>
              <a:rPr lang="zh-CN" altLang="en-US" sz="2200" dirty="0">
                <a:solidFill>
                  <a:schemeClr val="bg1"/>
                </a:solidFill>
              </a:rPr>
              <a:t>，</a:t>
            </a:r>
            <a:r>
              <a:rPr lang="zh-CN" altLang="zh-CN" sz="2200" dirty="0">
                <a:solidFill>
                  <a:schemeClr val="bg1"/>
                </a:solidFill>
              </a:rPr>
              <a:t>对无人机在快速运动的情况下，其鲁棒性较差的问题还没有研究解决，可进一步研究。</a:t>
            </a:r>
            <a:endParaRPr lang="en-US" altLang="zh-CN" sz="2200" dirty="0">
              <a:solidFill>
                <a:schemeClr val="bg1"/>
              </a:solidFill>
            </a:endParaRPr>
          </a:p>
          <a:p>
            <a:r>
              <a:rPr lang="en-US" altLang="zh-CN" sz="2200" dirty="0">
                <a:solidFill>
                  <a:schemeClr val="bg1"/>
                </a:solidFill>
              </a:rPr>
              <a:t>2</a:t>
            </a:r>
            <a:r>
              <a:rPr lang="zh-CN" altLang="en-US" sz="2200" dirty="0">
                <a:solidFill>
                  <a:schemeClr val="bg1"/>
                </a:solidFill>
              </a:rPr>
              <a:t>）本系统仍处于初步可用的阶段，针对定位精度及适应性还可进一步提升。</a:t>
            </a:r>
            <a:endParaRPr lang="en-US" altLang="zh-CN" sz="2200" dirty="0">
              <a:solidFill>
                <a:schemeClr val="bg1"/>
              </a:solidFill>
            </a:endParaRPr>
          </a:p>
          <a:p>
            <a:pPr marL="109728" indent="0">
              <a:buNone/>
            </a:pPr>
            <a:endParaRPr lang="zh-CN" altLang="en-US" sz="2400" dirty="0">
              <a:solidFill>
                <a:schemeClr val="bg1"/>
              </a:solidFill>
            </a:endParaRPr>
          </a:p>
        </p:txBody>
      </p:sp>
    </p:spTree>
    <p:extLst>
      <p:ext uri="{BB962C8B-B14F-4D97-AF65-F5344CB8AC3E}">
        <p14:creationId xmlns:p14="http://schemas.microsoft.com/office/powerpoint/2010/main" val="187317454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60512" y="2348880"/>
            <a:ext cx="9001000" cy="1815882"/>
          </a:xfrm>
          <a:prstGeom prst="rect">
            <a:avLst/>
          </a:prstGeom>
          <a:noFill/>
        </p:spPr>
        <p:txBody>
          <a:bodyPr wrap="square" rtlCol="0">
            <a:spAutoFit/>
          </a:bodyPr>
          <a:lstStyle/>
          <a:p>
            <a:pPr algn="ctr"/>
            <a:r>
              <a:rPr lang="zh-CN" altLang="en-US" sz="7200" dirty="0" smtClean="0">
                <a:solidFill>
                  <a:schemeClr val="bg2"/>
                </a:solidFill>
              </a:rPr>
              <a:t>  谢谢！</a:t>
            </a:r>
            <a:endParaRPr lang="en-US" altLang="zh-CN" sz="7200" dirty="0" smtClean="0">
              <a:solidFill>
                <a:schemeClr val="bg2"/>
              </a:solidFill>
            </a:endParaRPr>
          </a:p>
          <a:p>
            <a:pPr algn="ctr"/>
            <a:r>
              <a:rPr lang="zh-CN" altLang="en-US" sz="3600" dirty="0">
                <a:solidFill>
                  <a:schemeClr val="bg1"/>
                </a:solidFill>
              </a:rPr>
              <a:t>请各位老师批评</a:t>
            </a:r>
            <a:r>
              <a:rPr lang="zh-CN" altLang="en-US" sz="3600" dirty="0" smtClean="0">
                <a:solidFill>
                  <a:schemeClr val="bg1"/>
                </a:solidFill>
              </a:rPr>
              <a:t>指正</a:t>
            </a:r>
            <a:r>
              <a:rPr lang="en-US" altLang="zh-CN" sz="3600" dirty="0" smtClean="0">
                <a:solidFill>
                  <a:schemeClr val="bg1"/>
                </a:solidFill>
              </a:rPr>
              <a:t>!</a:t>
            </a:r>
            <a:endParaRPr lang="zh-CN" altLang="en-US" sz="4400" dirty="0">
              <a:solidFill>
                <a:schemeClr val="bg1"/>
              </a:solidFill>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520635" cy="1092063"/>
          </a:xfrm>
          <a:prstGeom prst="rect">
            <a:avLst/>
          </a:prstGeom>
        </p:spPr>
      </p:pic>
    </p:spTree>
    <p:extLst>
      <p:ext uri="{BB962C8B-B14F-4D97-AF65-F5344CB8AC3E}">
        <p14:creationId xmlns:p14="http://schemas.microsoft.com/office/powerpoint/2010/main" val="1596454602"/>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1600" y="378000"/>
            <a:ext cx="8915400" cy="1066800"/>
          </a:xfrm>
        </p:spPr>
        <p:txBody>
          <a:bodyPr/>
          <a:lstStyle/>
          <a:p>
            <a:r>
              <a:rPr lang="en-US" altLang="zh-CN" dirty="0" smtClean="0">
                <a:solidFill>
                  <a:schemeClr val="bg1"/>
                </a:solidFill>
              </a:rPr>
              <a:t>1.</a:t>
            </a:r>
            <a:r>
              <a:rPr lang="zh-CN" altLang="en-US" dirty="0" smtClean="0">
                <a:solidFill>
                  <a:schemeClr val="bg1"/>
                </a:solidFill>
              </a:rPr>
              <a:t>选题意义</a:t>
            </a:r>
            <a:endParaRPr lang="zh-CN" altLang="en-US" dirty="0">
              <a:solidFill>
                <a:schemeClr val="bg1"/>
              </a:solidFill>
            </a:endParaRPr>
          </a:p>
        </p:txBody>
      </p:sp>
      <p:sp>
        <p:nvSpPr>
          <p:cNvPr id="3" name="内容占位符 2"/>
          <p:cNvSpPr>
            <a:spLocks noGrp="1"/>
          </p:cNvSpPr>
          <p:nvPr>
            <p:ph idx="1"/>
          </p:nvPr>
        </p:nvSpPr>
        <p:spPr>
          <a:xfrm>
            <a:off x="529960" y="1471464"/>
            <a:ext cx="8915400" cy="4325112"/>
          </a:xfrm>
        </p:spPr>
        <p:txBody>
          <a:bodyPr/>
          <a:lstStyle/>
          <a:p>
            <a:r>
              <a:rPr lang="zh-CN" altLang="en-US" sz="2400" dirty="0" smtClean="0">
                <a:solidFill>
                  <a:schemeClr val="bg2">
                    <a:lumMod val="90000"/>
                  </a:schemeClr>
                </a:solidFill>
              </a:rPr>
              <a:t>无人机</a:t>
            </a:r>
            <a:endParaRPr lang="en-US" altLang="zh-CN" sz="2400" dirty="0" smtClean="0">
              <a:solidFill>
                <a:schemeClr val="bg2">
                  <a:lumMod val="90000"/>
                </a:schemeClr>
              </a:solidFill>
            </a:endParaRPr>
          </a:p>
          <a:p>
            <a:pPr lvl="1"/>
            <a:r>
              <a:rPr lang="zh-CN" altLang="en-US" sz="2200" dirty="0" smtClean="0">
                <a:solidFill>
                  <a:schemeClr val="bg2">
                    <a:lumMod val="90000"/>
                  </a:schemeClr>
                </a:solidFill>
              </a:rPr>
              <a:t>搭载各种传感器的移动平台</a:t>
            </a:r>
            <a:endParaRPr lang="en-US" altLang="zh-CN" sz="2200" dirty="0" smtClean="0">
              <a:solidFill>
                <a:schemeClr val="bg2">
                  <a:lumMod val="90000"/>
                </a:schemeClr>
              </a:solidFill>
            </a:endParaRPr>
          </a:p>
          <a:p>
            <a:pPr lvl="1"/>
            <a:r>
              <a:rPr lang="zh-CN" altLang="en-US" sz="2200" dirty="0" smtClean="0">
                <a:solidFill>
                  <a:schemeClr val="bg2">
                    <a:lumMod val="90000"/>
                  </a:schemeClr>
                </a:solidFill>
              </a:rPr>
              <a:t>激光、相机、声呐、深度相机等</a:t>
            </a:r>
            <a:endParaRPr lang="en-US" altLang="zh-CN" sz="2200" dirty="0" smtClean="0">
              <a:solidFill>
                <a:schemeClr val="bg2">
                  <a:lumMod val="90000"/>
                </a:schemeClr>
              </a:solidFill>
            </a:endParaRPr>
          </a:p>
          <a:p>
            <a:r>
              <a:rPr lang="zh-CN" altLang="en-US" sz="2400" dirty="0" smtClean="0">
                <a:solidFill>
                  <a:schemeClr val="bg2">
                    <a:lumMod val="90000"/>
                  </a:schemeClr>
                </a:solidFill>
              </a:rPr>
              <a:t>轨迹</a:t>
            </a:r>
            <a:endParaRPr lang="en-US" altLang="zh-CN" sz="2200" dirty="0" smtClean="0">
              <a:solidFill>
                <a:schemeClr val="bg2">
                  <a:lumMod val="90000"/>
                </a:schemeClr>
              </a:solidFill>
            </a:endParaRPr>
          </a:p>
          <a:p>
            <a:r>
              <a:rPr lang="zh-CN" altLang="en-US" sz="2400" dirty="0">
                <a:solidFill>
                  <a:schemeClr val="bg2">
                    <a:lumMod val="90000"/>
                  </a:schemeClr>
                </a:solidFill>
              </a:rPr>
              <a:t>地</a:t>
            </a:r>
            <a:r>
              <a:rPr lang="zh-CN" altLang="en-US" sz="2400" dirty="0" smtClean="0">
                <a:solidFill>
                  <a:schemeClr val="bg2">
                    <a:lumMod val="90000"/>
                  </a:schemeClr>
                </a:solidFill>
              </a:rPr>
              <a:t>图</a:t>
            </a:r>
            <a:endParaRPr lang="zh-CN" altLang="en-US" sz="2400" dirty="0">
              <a:solidFill>
                <a:schemeClr val="bg2">
                  <a:lumMod val="90000"/>
                </a:schemeClr>
              </a:solidFill>
            </a:endParaRPr>
          </a:p>
        </p:txBody>
      </p:sp>
      <p:pic>
        <p:nvPicPr>
          <p:cNvPr id="18" name="图片 17"/>
          <p:cNvPicPr>
            <a:picLocks noChangeAspect="1"/>
          </p:cNvPicPr>
          <p:nvPr/>
        </p:nvPicPr>
        <p:blipFill>
          <a:blip r:embed="rId3"/>
          <a:stretch>
            <a:fillRect/>
          </a:stretch>
        </p:blipFill>
        <p:spPr>
          <a:xfrm>
            <a:off x="6033120" y="501229"/>
            <a:ext cx="3847228" cy="2163298"/>
          </a:xfrm>
          <a:prstGeom prst="rect">
            <a:avLst/>
          </a:prstGeom>
        </p:spPr>
      </p:pic>
      <p:pic>
        <p:nvPicPr>
          <p:cNvPr id="26" name="图片 25"/>
          <p:cNvPicPr>
            <a:picLocks noChangeAspect="1"/>
          </p:cNvPicPr>
          <p:nvPr/>
        </p:nvPicPr>
        <p:blipFill>
          <a:blip r:embed="rId4"/>
          <a:stretch>
            <a:fillRect/>
          </a:stretch>
        </p:blipFill>
        <p:spPr>
          <a:xfrm>
            <a:off x="6402511" y="517964"/>
            <a:ext cx="3225683" cy="2683768"/>
          </a:xfrm>
          <a:prstGeom prst="rect">
            <a:avLst/>
          </a:prstGeom>
        </p:spPr>
      </p:pic>
      <p:pic>
        <p:nvPicPr>
          <p:cNvPr id="27" name="图片 26"/>
          <p:cNvPicPr>
            <a:picLocks noChangeAspect="1"/>
          </p:cNvPicPr>
          <p:nvPr/>
        </p:nvPicPr>
        <p:blipFill>
          <a:blip r:embed="rId5"/>
          <a:stretch>
            <a:fillRect/>
          </a:stretch>
        </p:blipFill>
        <p:spPr>
          <a:xfrm>
            <a:off x="6270020" y="3218467"/>
            <a:ext cx="3358174" cy="1194842"/>
          </a:xfrm>
          <a:prstGeom prst="rect">
            <a:avLst/>
          </a:prstGeom>
        </p:spPr>
      </p:pic>
      <p:pic>
        <p:nvPicPr>
          <p:cNvPr id="28" name="图片 27"/>
          <p:cNvPicPr>
            <a:picLocks noChangeAspect="1"/>
          </p:cNvPicPr>
          <p:nvPr/>
        </p:nvPicPr>
        <p:blipFill>
          <a:blip r:embed="rId6"/>
          <a:stretch>
            <a:fillRect/>
          </a:stretch>
        </p:blipFill>
        <p:spPr>
          <a:xfrm>
            <a:off x="4664968" y="4299115"/>
            <a:ext cx="5000625" cy="2076450"/>
          </a:xfrm>
          <a:prstGeom prst="rect">
            <a:avLst/>
          </a:prstGeom>
        </p:spPr>
      </p:pic>
      <p:pic>
        <p:nvPicPr>
          <p:cNvPr id="29" name="图片 28"/>
          <p:cNvPicPr>
            <a:picLocks noChangeAspect="1"/>
          </p:cNvPicPr>
          <p:nvPr/>
        </p:nvPicPr>
        <p:blipFill>
          <a:blip r:embed="rId7"/>
          <a:stretch>
            <a:fillRect/>
          </a:stretch>
        </p:blipFill>
        <p:spPr>
          <a:xfrm>
            <a:off x="776536" y="3632059"/>
            <a:ext cx="6257528" cy="2743506"/>
          </a:xfrm>
          <a:prstGeom prst="rect">
            <a:avLst/>
          </a:prstGeom>
        </p:spPr>
      </p:pic>
      <p:pic>
        <p:nvPicPr>
          <p:cNvPr id="30" name="图片 2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39187" y="2924944"/>
            <a:ext cx="5209920" cy="3739074"/>
          </a:xfrm>
          <a:prstGeom prst="rect">
            <a:avLst/>
          </a:prstGeom>
        </p:spPr>
      </p:pic>
      <p:graphicFrame>
        <p:nvGraphicFramePr>
          <p:cNvPr id="31" name="表格 30"/>
          <p:cNvGraphicFramePr>
            <a:graphicFrameLocks noGrp="1"/>
          </p:cNvGraphicFramePr>
          <p:nvPr>
            <p:extLst>
              <p:ext uri="{D42A27DB-BD31-4B8C-83A1-F6EECF244321}">
                <p14:modId xmlns:p14="http://schemas.microsoft.com/office/powerpoint/2010/main" val="1705981300"/>
              </p:ext>
            </p:extLst>
          </p:nvPr>
        </p:nvGraphicFramePr>
        <p:xfrm>
          <a:off x="5601070" y="12652"/>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3636157987"/>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1000"/>
                                        <p:tgtEl>
                                          <p:spTgt spid="18"/>
                                        </p:tgtEl>
                                      </p:cBhvr>
                                    </p:animEffect>
                                    <p:anim calcmode="lin" valueType="num">
                                      <p:cBhvr>
                                        <p:cTn id="25" dur="1000" fill="hold"/>
                                        <p:tgtEl>
                                          <p:spTgt spid="18"/>
                                        </p:tgtEl>
                                        <p:attrNameLst>
                                          <p:attrName>ppt_x</p:attrName>
                                        </p:attrNameLst>
                                      </p:cBhvr>
                                      <p:tavLst>
                                        <p:tav tm="0">
                                          <p:val>
                                            <p:strVal val="#ppt_x"/>
                                          </p:val>
                                        </p:tav>
                                        <p:tav tm="100000">
                                          <p:val>
                                            <p:strVal val="#ppt_x"/>
                                          </p:val>
                                        </p:tav>
                                      </p:tavLst>
                                    </p:anim>
                                    <p:anim calcmode="lin" valueType="num">
                                      <p:cBhvr>
                                        <p:cTn id="26"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xit" presetSubtype="4" fill="hold" nodeType="clickEffect">
                                  <p:stCondLst>
                                    <p:cond delay="0"/>
                                  </p:stCondLst>
                                  <p:childTnLst>
                                    <p:anim calcmode="lin" valueType="num">
                                      <p:cBhvr additive="base">
                                        <p:cTn id="30" dur="500"/>
                                        <p:tgtEl>
                                          <p:spTgt spid="18"/>
                                        </p:tgtEl>
                                        <p:attrNameLst>
                                          <p:attrName>ppt_x</p:attrName>
                                        </p:attrNameLst>
                                      </p:cBhvr>
                                      <p:tavLst>
                                        <p:tav tm="0">
                                          <p:val>
                                            <p:strVal val="ppt_x"/>
                                          </p:val>
                                        </p:tav>
                                        <p:tav tm="100000">
                                          <p:val>
                                            <p:strVal val="ppt_x"/>
                                          </p:val>
                                        </p:tav>
                                      </p:tavLst>
                                    </p:anim>
                                    <p:anim calcmode="lin" valueType="num">
                                      <p:cBhvr additive="base">
                                        <p:cTn id="31" dur="500"/>
                                        <p:tgtEl>
                                          <p:spTgt spid="18"/>
                                        </p:tgtEl>
                                        <p:attrNameLst>
                                          <p:attrName>ppt_y</p:attrName>
                                        </p:attrNameLst>
                                      </p:cBhvr>
                                      <p:tavLst>
                                        <p:tav tm="0">
                                          <p:val>
                                            <p:strVal val="ppt_y"/>
                                          </p:val>
                                        </p:tav>
                                        <p:tav tm="100000">
                                          <p:val>
                                            <p:strVal val="1+ppt_h/2"/>
                                          </p:val>
                                        </p:tav>
                                      </p:tavLst>
                                    </p:anim>
                                    <p:set>
                                      <p:cBhvr>
                                        <p:cTn id="32" dur="1" fill="hold">
                                          <p:stCondLst>
                                            <p:cond delay="499"/>
                                          </p:stCondLst>
                                        </p:cTn>
                                        <p:tgtEl>
                                          <p:spTgt spid="18"/>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anim calcmode="lin" valueType="num">
                                      <p:cBhvr>
                                        <p:cTn id="38" dur="500" fill="hold"/>
                                        <p:tgtEl>
                                          <p:spTgt spid="26"/>
                                        </p:tgtEl>
                                        <p:attrNameLst>
                                          <p:attrName>ppt_x</p:attrName>
                                        </p:attrNameLst>
                                      </p:cBhvr>
                                      <p:tavLst>
                                        <p:tav tm="0">
                                          <p:val>
                                            <p:strVal val="#ppt_x"/>
                                          </p:val>
                                        </p:tav>
                                        <p:tav tm="100000">
                                          <p:val>
                                            <p:strVal val="#ppt_x"/>
                                          </p:val>
                                        </p:tav>
                                      </p:tavLst>
                                    </p:anim>
                                    <p:anim calcmode="lin" valueType="num">
                                      <p:cBhvr>
                                        <p:cTn id="39" dur="5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500"/>
                                        <p:tgtEl>
                                          <p:spTgt spid="27"/>
                                        </p:tgtEl>
                                      </p:cBhvr>
                                    </p:animEffect>
                                    <p:anim calcmode="lin" valueType="num">
                                      <p:cBhvr>
                                        <p:cTn id="45" dur="500" fill="hold"/>
                                        <p:tgtEl>
                                          <p:spTgt spid="27"/>
                                        </p:tgtEl>
                                        <p:attrNameLst>
                                          <p:attrName>ppt_x</p:attrName>
                                        </p:attrNameLst>
                                      </p:cBhvr>
                                      <p:tavLst>
                                        <p:tav tm="0">
                                          <p:val>
                                            <p:strVal val="#ppt_x"/>
                                          </p:val>
                                        </p:tav>
                                        <p:tav tm="100000">
                                          <p:val>
                                            <p:strVal val="#ppt_x"/>
                                          </p:val>
                                        </p:tav>
                                      </p:tavLst>
                                    </p:anim>
                                    <p:anim calcmode="lin" valueType="num">
                                      <p:cBhvr>
                                        <p:cTn id="46" dur="5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500"/>
                                        <p:tgtEl>
                                          <p:spTgt spid="28"/>
                                        </p:tgtEl>
                                      </p:cBhvr>
                                    </p:animEffect>
                                    <p:anim calcmode="lin" valueType="num">
                                      <p:cBhvr>
                                        <p:cTn id="52" dur="500" fill="hold"/>
                                        <p:tgtEl>
                                          <p:spTgt spid="28"/>
                                        </p:tgtEl>
                                        <p:attrNameLst>
                                          <p:attrName>ppt_x</p:attrName>
                                        </p:attrNameLst>
                                      </p:cBhvr>
                                      <p:tavLst>
                                        <p:tav tm="0">
                                          <p:val>
                                            <p:strVal val="#ppt_x"/>
                                          </p:val>
                                        </p:tav>
                                        <p:tav tm="100000">
                                          <p:val>
                                            <p:strVal val="#ppt_x"/>
                                          </p:val>
                                        </p:tav>
                                      </p:tavLst>
                                    </p:anim>
                                    <p:anim calcmode="lin" valueType="num">
                                      <p:cBhvr>
                                        <p:cTn id="53" dur="5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nodeType="clickEffect">
                                  <p:stCondLst>
                                    <p:cond delay="0"/>
                                  </p:stCondLst>
                                  <p:childTnLst>
                                    <p:animEffect transition="out" filter="fade">
                                      <p:cBhvr>
                                        <p:cTn id="57" dur="500"/>
                                        <p:tgtEl>
                                          <p:spTgt spid="26"/>
                                        </p:tgtEl>
                                      </p:cBhvr>
                                    </p:animEffect>
                                    <p:set>
                                      <p:cBhvr>
                                        <p:cTn id="58" dur="1" fill="hold">
                                          <p:stCondLst>
                                            <p:cond delay="499"/>
                                          </p:stCondLst>
                                        </p:cTn>
                                        <p:tgtEl>
                                          <p:spTgt spid="26"/>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27"/>
                                        </p:tgtEl>
                                      </p:cBhvr>
                                    </p:animEffect>
                                    <p:set>
                                      <p:cBhvr>
                                        <p:cTn id="61" dur="1" fill="hold">
                                          <p:stCondLst>
                                            <p:cond delay="499"/>
                                          </p:stCondLst>
                                        </p:cTn>
                                        <p:tgtEl>
                                          <p:spTgt spid="27"/>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28"/>
                                        </p:tgtEl>
                                      </p:cBhvr>
                                    </p:animEffect>
                                    <p:set>
                                      <p:cBhvr>
                                        <p:cTn id="64" dur="1" fill="hold">
                                          <p:stCondLst>
                                            <p:cond delay="499"/>
                                          </p:stCondLst>
                                        </p:cTn>
                                        <p:tgtEl>
                                          <p:spTgt spid="28"/>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3">
                                            <p:txEl>
                                              <p:pRg st="3" end="3"/>
                                            </p:txEl>
                                          </p:spTgt>
                                        </p:tgtEl>
                                        <p:attrNameLst>
                                          <p:attrName>style.visibility</p:attrName>
                                        </p:attrNameLst>
                                      </p:cBhvr>
                                      <p:to>
                                        <p:strVal val="visible"/>
                                      </p:to>
                                    </p:set>
                                    <p:animEffect transition="in" filter="fade">
                                      <p:cBhvr>
                                        <p:cTn id="69" dur="1000"/>
                                        <p:tgtEl>
                                          <p:spTgt spid="3">
                                            <p:txEl>
                                              <p:pRg st="3" end="3"/>
                                            </p:txEl>
                                          </p:spTgt>
                                        </p:tgtEl>
                                      </p:cBhvr>
                                    </p:animEffect>
                                    <p:anim calcmode="lin" valueType="num">
                                      <p:cBhvr>
                                        <p:cTn id="7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7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1" presetClass="entr" presetSubtype="1" fill="hold" nodeType="clickEffect">
                                  <p:stCondLst>
                                    <p:cond delay="0"/>
                                  </p:stCondLst>
                                  <p:childTnLst>
                                    <p:set>
                                      <p:cBhvr>
                                        <p:cTn id="75" dur="1" fill="hold">
                                          <p:stCondLst>
                                            <p:cond delay="0"/>
                                          </p:stCondLst>
                                        </p:cTn>
                                        <p:tgtEl>
                                          <p:spTgt spid="29"/>
                                        </p:tgtEl>
                                        <p:attrNameLst>
                                          <p:attrName>style.visibility</p:attrName>
                                        </p:attrNameLst>
                                      </p:cBhvr>
                                      <p:to>
                                        <p:strVal val="visible"/>
                                      </p:to>
                                    </p:set>
                                    <p:animEffect transition="in" filter="wheel(1)">
                                      <p:cBhvr>
                                        <p:cTn id="76" dur="1000"/>
                                        <p:tgtEl>
                                          <p:spTgt spid="29"/>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xit" presetSubtype="4" fill="hold" nodeType="clickEffect">
                                  <p:stCondLst>
                                    <p:cond delay="0"/>
                                  </p:stCondLst>
                                  <p:childTnLst>
                                    <p:animEffect transition="out" filter="wipe(down)">
                                      <p:cBhvr>
                                        <p:cTn id="80" dur="500"/>
                                        <p:tgtEl>
                                          <p:spTgt spid="29"/>
                                        </p:tgtEl>
                                      </p:cBhvr>
                                    </p:animEffect>
                                    <p:set>
                                      <p:cBhvr>
                                        <p:cTn id="81" dur="1" fill="hold">
                                          <p:stCondLst>
                                            <p:cond delay="499"/>
                                          </p:stCondLst>
                                        </p:cTn>
                                        <p:tgtEl>
                                          <p:spTgt spid="29"/>
                                        </p:tgtEl>
                                        <p:attrNameLst>
                                          <p:attrName>style.visibility</p:attrName>
                                        </p:attrNameLst>
                                      </p:cBhvr>
                                      <p:to>
                                        <p:strVal val="hidden"/>
                                      </p:to>
                                    </p:set>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grpId="0" nodeType="clickEffect">
                                  <p:stCondLst>
                                    <p:cond delay="0"/>
                                  </p:stCondLst>
                                  <p:childTnLst>
                                    <p:set>
                                      <p:cBhvr>
                                        <p:cTn id="85" dur="1" fill="hold">
                                          <p:stCondLst>
                                            <p:cond delay="0"/>
                                          </p:stCondLst>
                                        </p:cTn>
                                        <p:tgtEl>
                                          <p:spTgt spid="3">
                                            <p:txEl>
                                              <p:pRg st="4" end="4"/>
                                            </p:txEl>
                                          </p:spTgt>
                                        </p:tgtEl>
                                        <p:attrNameLst>
                                          <p:attrName>style.visibility</p:attrName>
                                        </p:attrNameLst>
                                      </p:cBhvr>
                                      <p:to>
                                        <p:strVal val="visible"/>
                                      </p:to>
                                    </p:set>
                                    <p:animEffect transition="in" filter="fade">
                                      <p:cBhvr>
                                        <p:cTn id="86" dur="1000"/>
                                        <p:tgtEl>
                                          <p:spTgt spid="3">
                                            <p:txEl>
                                              <p:pRg st="4" end="4"/>
                                            </p:txEl>
                                          </p:spTgt>
                                        </p:tgtEl>
                                      </p:cBhvr>
                                    </p:animEffect>
                                    <p:anim calcmode="lin" valueType="num">
                                      <p:cBhvr>
                                        <p:cTn id="8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88"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22" presetClass="entr" presetSubtype="4" fill="hold" nodeType="clickEffect">
                                  <p:stCondLst>
                                    <p:cond delay="0"/>
                                  </p:stCondLst>
                                  <p:childTnLst>
                                    <p:set>
                                      <p:cBhvr>
                                        <p:cTn id="92" dur="1" fill="hold">
                                          <p:stCondLst>
                                            <p:cond delay="0"/>
                                          </p:stCondLst>
                                        </p:cTn>
                                        <p:tgtEl>
                                          <p:spTgt spid="30"/>
                                        </p:tgtEl>
                                        <p:attrNameLst>
                                          <p:attrName>style.visibility</p:attrName>
                                        </p:attrNameLst>
                                      </p:cBhvr>
                                      <p:to>
                                        <p:strVal val="visible"/>
                                      </p:to>
                                    </p:set>
                                    <p:animEffect transition="in" filter="wipe(down)">
                                      <p:cBhvr>
                                        <p:cTn id="93" dur="500"/>
                                        <p:tgtEl>
                                          <p:spTgt spid="30"/>
                                        </p:tgtEl>
                                      </p:cBhvr>
                                    </p:animEffect>
                                  </p:childTnLst>
                                </p:cTn>
                              </p:par>
                            </p:childTnLst>
                          </p:cTn>
                        </p:par>
                      </p:childTnLst>
                    </p:cTn>
                  </p:par>
                  <p:par>
                    <p:cTn id="94" fill="hold">
                      <p:stCondLst>
                        <p:cond delay="indefinite"/>
                      </p:stCondLst>
                      <p:childTnLst>
                        <p:par>
                          <p:cTn id="95" fill="hold">
                            <p:stCondLst>
                              <p:cond delay="0"/>
                            </p:stCondLst>
                            <p:childTnLst>
                              <p:par>
                                <p:cTn id="96" presetID="22" presetClass="exit" presetSubtype="4" fill="hold" nodeType="clickEffect">
                                  <p:stCondLst>
                                    <p:cond delay="0"/>
                                  </p:stCondLst>
                                  <p:childTnLst>
                                    <p:animEffect transition="out" filter="wipe(down)">
                                      <p:cBhvr>
                                        <p:cTn id="97" dur="500"/>
                                        <p:tgtEl>
                                          <p:spTgt spid="30"/>
                                        </p:tgtEl>
                                      </p:cBhvr>
                                    </p:animEffect>
                                    <p:set>
                                      <p:cBhvr>
                                        <p:cTn id="98" dur="1" fill="hold">
                                          <p:stCondLst>
                                            <p:cond delay="499"/>
                                          </p:stCondLst>
                                        </p:cTn>
                                        <p:tgtEl>
                                          <p:spTgt spid="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5300" y="404664"/>
            <a:ext cx="8915400" cy="1066800"/>
          </a:xfrm>
        </p:spPr>
        <p:txBody>
          <a:bodyPr/>
          <a:lstStyle/>
          <a:p>
            <a:r>
              <a:rPr lang="en-US" altLang="zh-CN" dirty="0" smtClean="0">
                <a:solidFill>
                  <a:schemeClr val="bg1"/>
                </a:solidFill>
              </a:rPr>
              <a:t>1.</a:t>
            </a:r>
            <a:r>
              <a:rPr lang="zh-CN" altLang="en-US" dirty="0" smtClean="0">
                <a:solidFill>
                  <a:schemeClr val="bg1"/>
                </a:solidFill>
              </a:rPr>
              <a:t>选题意义</a:t>
            </a:r>
            <a:endParaRPr lang="zh-CN" altLang="en-US" dirty="0">
              <a:solidFill>
                <a:schemeClr val="bg1"/>
              </a:solidFill>
            </a:endParaRPr>
          </a:p>
        </p:txBody>
      </p:sp>
      <p:sp>
        <p:nvSpPr>
          <p:cNvPr id="3" name="内容占位符 2"/>
          <p:cNvSpPr>
            <a:spLocks noGrp="1"/>
          </p:cNvSpPr>
          <p:nvPr>
            <p:ph idx="1"/>
          </p:nvPr>
        </p:nvSpPr>
        <p:spPr>
          <a:xfrm>
            <a:off x="529960" y="1471464"/>
            <a:ext cx="8915400" cy="4325112"/>
          </a:xfrm>
        </p:spPr>
        <p:txBody>
          <a:bodyPr/>
          <a:lstStyle/>
          <a:p>
            <a:r>
              <a:rPr lang="zh-CN" altLang="en-US" dirty="0">
                <a:solidFill>
                  <a:schemeClr val="bg2">
                    <a:lumMod val="90000"/>
                  </a:schemeClr>
                </a:solidFill>
              </a:rPr>
              <a:t>即时</a:t>
            </a:r>
            <a:r>
              <a:rPr lang="zh-CN" altLang="en-US" dirty="0" smtClean="0">
                <a:solidFill>
                  <a:schemeClr val="bg2">
                    <a:lumMod val="90000"/>
                  </a:schemeClr>
                </a:solidFill>
              </a:rPr>
              <a:t>定位与建图</a:t>
            </a:r>
            <a:endParaRPr lang="en-US" altLang="zh-CN" dirty="0" smtClean="0">
              <a:solidFill>
                <a:schemeClr val="bg2">
                  <a:lumMod val="90000"/>
                </a:schemeClr>
              </a:solidFill>
            </a:endParaRPr>
          </a:p>
          <a:p>
            <a:pPr marL="109728" indent="0">
              <a:buNone/>
            </a:pPr>
            <a:r>
              <a:rPr lang="en-US" altLang="zh-CN" dirty="0" smtClean="0">
                <a:solidFill>
                  <a:schemeClr val="bg2">
                    <a:lumMod val="90000"/>
                  </a:schemeClr>
                </a:solidFill>
              </a:rPr>
              <a:t>   </a:t>
            </a:r>
            <a:r>
              <a:rPr lang="en-US" altLang="zh-CN" sz="2400" dirty="0" smtClean="0">
                <a:solidFill>
                  <a:schemeClr val="bg2">
                    <a:lumMod val="90000"/>
                  </a:schemeClr>
                </a:solidFill>
              </a:rPr>
              <a:t>Simultaneous Localization and Mapping </a:t>
            </a:r>
            <a:r>
              <a:rPr lang="zh-CN" altLang="en-US" sz="2400" dirty="0" smtClean="0">
                <a:solidFill>
                  <a:schemeClr val="bg2">
                    <a:lumMod val="90000"/>
                  </a:schemeClr>
                </a:solidFill>
              </a:rPr>
              <a:t>（</a:t>
            </a:r>
            <a:r>
              <a:rPr lang="en-US" altLang="zh-CN" sz="2400" dirty="0" smtClean="0">
                <a:solidFill>
                  <a:schemeClr val="bg2">
                    <a:lumMod val="90000"/>
                  </a:schemeClr>
                </a:solidFill>
              </a:rPr>
              <a:t>SLAM</a:t>
            </a:r>
            <a:r>
              <a:rPr lang="zh-CN" altLang="en-US" sz="2400" dirty="0" smtClean="0">
                <a:solidFill>
                  <a:schemeClr val="bg2">
                    <a:lumMod val="90000"/>
                  </a:schemeClr>
                </a:solidFill>
              </a:rPr>
              <a:t>）</a:t>
            </a:r>
            <a:endParaRPr lang="zh-CN" altLang="en-US" sz="2400" dirty="0">
              <a:solidFill>
                <a:schemeClr val="bg2">
                  <a:lumMod val="90000"/>
                </a:schemeClr>
              </a:solidFill>
            </a:endParaRPr>
          </a:p>
        </p:txBody>
      </p:sp>
      <p:pic>
        <p:nvPicPr>
          <p:cNvPr id="8" name="图片占位符 7"/>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6956" r="16956"/>
          <a:stretch>
            <a:fillRect/>
          </a:stretch>
        </p:blipFill>
        <p:spPr>
          <a:xfrm>
            <a:off x="5720407" y="2564905"/>
            <a:ext cx="3690293" cy="3012688"/>
          </a:xfrm>
        </p:spPr>
      </p:pic>
      <p:pic>
        <p:nvPicPr>
          <p:cNvPr id="9" name="图片占位符 7"/>
          <p:cNvPicPr>
            <a:picLocks noGrp="1" noChangeAspect="1"/>
          </p:cNvPicPr>
          <p:nvPr>
            <p:ph type="pic" sz="quarter" idx="13"/>
          </p:nvPr>
        </p:nvPicPr>
        <p:blipFill>
          <a:blip r:embed="rId4">
            <a:extLst>
              <a:ext uri="{28A0092B-C50C-407E-A947-70E740481C1C}">
                <a14:useLocalDpi xmlns:a14="http://schemas.microsoft.com/office/drawing/2010/main" val="0"/>
              </a:ext>
            </a:extLst>
          </a:blip>
          <a:stretch>
            <a:fillRect/>
          </a:stretch>
        </p:blipFill>
        <p:spPr>
          <a:xfrm>
            <a:off x="368151" y="2564904"/>
            <a:ext cx="4872882" cy="2945618"/>
          </a:xfrm>
        </p:spPr>
      </p:pic>
      <p:graphicFrame>
        <p:nvGraphicFramePr>
          <p:cNvPr id="10" name="表格 9"/>
          <p:cNvGraphicFramePr>
            <a:graphicFrameLocks noGrp="1"/>
          </p:cNvGraphicFramePr>
          <p:nvPr>
            <p:extLst>
              <p:ext uri="{D42A27DB-BD31-4B8C-83A1-F6EECF244321}">
                <p14:modId xmlns:p14="http://schemas.microsoft.com/office/powerpoint/2010/main" val="1705981300"/>
              </p:ext>
            </p:extLst>
          </p:nvPr>
        </p:nvGraphicFramePr>
        <p:xfrm>
          <a:off x="5601070" y="12652"/>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3621972903"/>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3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3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p:cTn id="15" dur="1000" fill="hold"/>
                                        <p:tgtEl>
                                          <p:spTgt spid="9"/>
                                        </p:tgtEl>
                                        <p:attrNameLst>
                                          <p:attrName>ppt_w</p:attrName>
                                        </p:attrNameLst>
                                      </p:cBhvr>
                                      <p:tavLst>
                                        <p:tav tm="0">
                                          <p:val>
                                            <p:fltVal val="0"/>
                                          </p:val>
                                        </p:tav>
                                        <p:tav tm="100000">
                                          <p:val>
                                            <p:strVal val="#ppt_w"/>
                                          </p:val>
                                        </p:tav>
                                      </p:tavLst>
                                    </p:anim>
                                    <p:anim calcmode="lin" valueType="num">
                                      <p:cBhvr>
                                        <p:cTn id="16" dur="1000" fill="hold"/>
                                        <p:tgtEl>
                                          <p:spTgt spid="9"/>
                                        </p:tgtEl>
                                        <p:attrNameLst>
                                          <p:attrName>ppt_h</p:attrName>
                                        </p:attrNameLst>
                                      </p:cBhvr>
                                      <p:tavLst>
                                        <p:tav tm="0">
                                          <p:val>
                                            <p:fltVal val="0"/>
                                          </p:val>
                                        </p:tav>
                                        <p:tav tm="100000">
                                          <p:val>
                                            <p:strVal val="#ppt_h"/>
                                          </p:val>
                                        </p:tav>
                                      </p:tavLst>
                                    </p:anim>
                                    <p:anim calcmode="lin" valueType="num">
                                      <p:cBhvr>
                                        <p:cTn id="17" dur="1000" fill="hold"/>
                                        <p:tgtEl>
                                          <p:spTgt spid="9"/>
                                        </p:tgtEl>
                                        <p:attrNameLst>
                                          <p:attrName>style.rotation</p:attrName>
                                        </p:attrNameLst>
                                      </p:cBhvr>
                                      <p:tavLst>
                                        <p:tav tm="0">
                                          <p:val>
                                            <p:fltVal val="90"/>
                                          </p:val>
                                        </p:tav>
                                        <p:tav tm="100000">
                                          <p:val>
                                            <p:fltVal val="0"/>
                                          </p:val>
                                        </p:tav>
                                      </p:tavLst>
                                    </p:anim>
                                    <p:animEffect transition="in" filter="fade">
                                      <p:cBhvr>
                                        <p:cTn id="18" dur="10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1000" fill="hold"/>
                                        <p:tgtEl>
                                          <p:spTgt spid="8"/>
                                        </p:tgtEl>
                                        <p:attrNameLst>
                                          <p:attrName>ppt_w</p:attrName>
                                        </p:attrNameLst>
                                      </p:cBhvr>
                                      <p:tavLst>
                                        <p:tav tm="0">
                                          <p:val>
                                            <p:fltVal val="0"/>
                                          </p:val>
                                        </p:tav>
                                        <p:tav tm="100000">
                                          <p:val>
                                            <p:strVal val="#ppt_w"/>
                                          </p:val>
                                        </p:tav>
                                      </p:tavLst>
                                    </p:anim>
                                    <p:anim calcmode="lin" valueType="num">
                                      <p:cBhvr>
                                        <p:cTn id="24" dur="1000" fill="hold"/>
                                        <p:tgtEl>
                                          <p:spTgt spid="8"/>
                                        </p:tgtEl>
                                        <p:attrNameLst>
                                          <p:attrName>ppt_h</p:attrName>
                                        </p:attrNameLst>
                                      </p:cBhvr>
                                      <p:tavLst>
                                        <p:tav tm="0">
                                          <p:val>
                                            <p:fltVal val="0"/>
                                          </p:val>
                                        </p:tav>
                                        <p:tav tm="100000">
                                          <p:val>
                                            <p:strVal val="#ppt_h"/>
                                          </p:val>
                                        </p:tav>
                                      </p:tavLst>
                                    </p:anim>
                                    <p:anim calcmode="lin" valueType="num">
                                      <p:cBhvr>
                                        <p:cTn id="25" dur="1000" fill="hold"/>
                                        <p:tgtEl>
                                          <p:spTgt spid="8"/>
                                        </p:tgtEl>
                                        <p:attrNameLst>
                                          <p:attrName>style.rotation</p:attrName>
                                        </p:attrNameLst>
                                      </p:cBhvr>
                                      <p:tavLst>
                                        <p:tav tm="0">
                                          <p:val>
                                            <p:fltVal val="90"/>
                                          </p:val>
                                        </p:tav>
                                        <p:tav tm="100000">
                                          <p:val>
                                            <p:fltVal val="0"/>
                                          </p:val>
                                        </p:tav>
                                      </p:tavLst>
                                    </p:anim>
                                    <p:animEffect transition="in" filter="fade">
                                      <p:cBhvr>
                                        <p:cTn id="26"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allAtOnce"/>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1600" y="378000"/>
            <a:ext cx="8915400" cy="1141200"/>
          </a:xfrm>
        </p:spPr>
        <p:txBody>
          <a:bodyPr/>
          <a:lstStyle/>
          <a:p>
            <a:r>
              <a:rPr lang="en-US" altLang="zh-CN" dirty="0" smtClean="0">
                <a:solidFill>
                  <a:schemeClr val="bg1"/>
                </a:solidFill>
              </a:rPr>
              <a:t>1.</a:t>
            </a:r>
            <a:r>
              <a:rPr lang="zh-CN" altLang="en-US" dirty="0" smtClean="0">
                <a:solidFill>
                  <a:schemeClr val="bg1"/>
                </a:solidFill>
              </a:rPr>
              <a:t>选题意义</a:t>
            </a:r>
            <a:endParaRPr lang="zh-CN" altLang="en-US" dirty="0">
              <a:solidFill>
                <a:schemeClr val="bg1"/>
              </a:solidFill>
            </a:endParaRPr>
          </a:p>
        </p:txBody>
      </p:sp>
      <p:sp>
        <p:nvSpPr>
          <p:cNvPr id="3" name="内容占位符 2"/>
          <p:cNvSpPr>
            <a:spLocks noGrp="1"/>
          </p:cNvSpPr>
          <p:nvPr>
            <p:ph idx="1"/>
          </p:nvPr>
        </p:nvSpPr>
        <p:spPr>
          <a:xfrm>
            <a:off x="529959" y="1471464"/>
            <a:ext cx="9057895" cy="5197896"/>
          </a:xfrm>
        </p:spPr>
        <p:txBody>
          <a:bodyPr>
            <a:normAutofit/>
          </a:bodyPr>
          <a:lstStyle/>
          <a:p>
            <a:r>
              <a:rPr lang="zh-CN" altLang="en-US" dirty="0" smtClean="0">
                <a:solidFill>
                  <a:schemeClr val="bg2">
                    <a:lumMod val="90000"/>
                  </a:schemeClr>
                </a:solidFill>
              </a:rPr>
              <a:t>视觉</a:t>
            </a:r>
            <a:r>
              <a:rPr lang="en-US" altLang="zh-CN" dirty="0" smtClean="0">
                <a:solidFill>
                  <a:schemeClr val="bg2">
                    <a:lumMod val="90000"/>
                  </a:schemeClr>
                </a:solidFill>
              </a:rPr>
              <a:t>SLAM</a:t>
            </a:r>
          </a:p>
          <a:p>
            <a:pPr lvl="1"/>
            <a:r>
              <a:rPr lang="zh-CN" altLang="en-US" dirty="0" smtClean="0">
                <a:solidFill>
                  <a:schemeClr val="bg2">
                    <a:lumMod val="90000"/>
                  </a:schemeClr>
                </a:solidFill>
              </a:rPr>
              <a:t>自主机器人的核心技术；</a:t>
            </a:r>
            <a:endParaRPr lang="en-US" altLang="zh-CN" dirty="0" smtClean="0">
              <a:solidFill>
                <a:schemeClr val="bg2">
                  <a:lumMod val="90000"/>
                </a:schemeClr>
              </a:solidFill>
            </a:endParaRPr>
          </a:p>
          <a:p>
            <a:pPr lvl="1"/>
            <a:r>
              <a:rPr lang="en-US" altLang="zh-CN" dirty="0" smtClean="0">
                <a:solidFill>
                  <a:schemeClr val="bg2">
                    <a:lumMod val="90000"/>
                  </a:schemeClr>
                </a:solidFill>
              </a:rPr>
              <a:t>21</a:t>
            </a:r>
            <a:r>
              <a:rPr lang="zh-CN" altLang="en-US" dirty="0" smtClean="0">
                <a:solidFill>
                  <a:schemeClr val="bg2">
                    <a:lumMod val="90000"/>
                  </a:schemeClr>
                </a:solidFill>
              </a:rPr>
              <a:t>世纪无人机领域发展最快的十大技术之一；</a:t>
            </a:r>
            <a:endParaRPr lang="en-US" altLang="zh-CN" dirty="0" smtClean="0">
              <a:solidFill>
                <a:schemeClr val="bg2">
                  <a:lumMod val="90000"/>
                </a:schemeClr>
              </a:solidFill>
            </a:endParaRPr>
          </a:p>
          <a:p>
            <a:pPr lvl="1"/>
            <a:r>
              <a:rPr lang="zh-CN" altLang="en-US" dirty="0" smtClean="0">
                <a:solidFill>
                  <a:schemeClr val="bg2">
                    <a:lumMod val="90000"/>
                  </a:schemeClr>
                </a:solidFill>
              </a:rPr>
              <a:t>机器人研究领域的圣杯；</a:t>
            </a:r>
            <a:endParaRPr lang="en-US" altLang="zh-CN" dirty="0" smtClean="0">
              <a:solidFill>
                <a:schemeClr val="bg2">
                  <a:lumMod val="90000"/>
                </a:schemeClr>
              </a:solidFill>
            </a:endParaRPr>
          </a:p>
          <a:p>
            <a:pPr lvl="1"/>
            <a:r>
              <a:rPr lang="zh-CN" altLang="en-US" dirty="0" smtClean="0">
                <a:solidFill>
                  <a:schemeClr val="bg2">
                    <a:lumMod val="90000"/>
                  </a:schemeClr>
                </a:solidFill>
              </a:rPr>
              <a:t>应用：导航、</a:t>
            </a:r>
            <a:r>
              <a:rPr lang="zh-CN" altLang="en-US" dirty="0">
                <a:solidFill>
                  <a:schemeClr val="bg2">
                    <a:lumMod val="90000"/>
                  </a:schemeClr>
                </a:solidFill>
              </a:rPr>
              <a:t>路径</a:t>
            </a:r>
            <a:r>
              <a:rPr lang="zh-CN" altLang="en-US" dirty="0" smtClean="0">
                <a:solidFill>
                  <a:schemeClr val="bg2">
                    <a:lumMod val="90000"/>
                  </a:schemeClr>
                </a:solidFill>
              </a:rPr>
              <a:t>规划、避障等。</a:t>
            </a:r>
            <a:endParaRPr lang="en-US" altLang="zh-CN" dirty="0" smtClean="0">
              <a:solidFill>
                <a:schemeClr val="bg2">
                  <a:lumMod val="90000"/>
                </a:schemeClr>
              </a:solidFill>
            </a:endParaRPr>
          </a:p>
          <a:p>
            <a:endParaRPr lang="en-US" altLang="zh-CN" dirty="0">
              <a:solidFill>
                <a:schemeClr val="bg2">
                  <a:lumMod val="90000"/>
                </a:schemeClr>
              </a:solidFill>
            </a:endParaRPr>
          </a:p>
          <a:p>
            <a:r>
              <a:rPr lang="zh-CN" altLang="en-US" dirty="0" smtClean="0">
                <a:solidFill>
                  <a:schemeClr val="bg2">
                    <a:lumMod val="90000"/>
                  </a:schemeClr>
                </a:solidFill>
              </a:rPr>
              <a:t>已有三十多年的研究（</a:t>
            </a:r>
            <a:r>
              <a:rPr lang="en-US" altLang="zh-CN" dirty="0" smtClean="0">
                <a:solidFill>
                  <a:schemeClr val="bg2">
                    <a:lumMod val="90000"/>
                  </a:schemeClr>
                </a:solidFill>
              </a:rPr>
              <a:t>86</a:t>
            </a:r>
            <a:r>
              <a:rPr lang="zh-CN" altLang="en-US" dirty="0" smtClean="0">
                <a:solidFill>
                  <a:schemeClr val="bg2">
                    <a:lumMod val="90000"/>
                  </a:schemeClr>
                </a:solidFill>
              </a:rPr>
              <a:t>年起）</a:t>
            </a:r>
            <a:endParaRPr lang="en-US" altLang="zh-CN" dirty="0" smtClean="0">
              <a:solidFill>
                <a:schemeClr val="bg2">
                  <a:lumMod val="90000"/>
                </a:schemeClr>
              </a:solidFill>
            </a:endParaRPr>
          </a:p>
          <a:p>
            <a:r>
              <a:rPr lang="zh-CN" altLang="en-US" dirty="0" smtClean="0">
                <a:solidFill>
                  <a:schemeClr val="bg2">
                    <a:lumMod val="90000"/>
                  </a:schemeClr>
                </a:solidFill>
              </a:rPr>
              <a:t>原因</a:t>
            </a:r>
            <a:r>
              <a:rPr lang="zh-CN" altLang="en-US" dirty="0" smtClean="0">
                <a:solidFill>
                  <a:schemeClr val="bg2">
                    <a:lumMod val="90000"/>
                  </a:schemeClr>
                </a:solidFill>
              </a:rPr>
              <a:t>：理论假设较为简单，而实际环境复杂多变</a:t>
            </a:r>
            <a:endParaRPr lang="en-US" altLang="zh-CN" dirty="0" smtClean="0">
              <a:solidFill>
                <a:schemeClr val="bg2">
                  <a:lumMod val="90000"/>
                </a:schemeClr>
              </a:solidFill>
            </a:endParaRPr>
          </a:p>
        </p:txBody>
      </p:sp>
      <p:graphicFrame>
        <p:nvGraphicFramePr>
          <p:cNvPr id="9" name="表格 8"/>
          <p:cNvGraphicFramePr>
            <a:graphicFrameLocks noGrp="1"/>
          </p:cNvGraphicFramePr>
          <p:nvPr>
            <p:extLst>
              <p:ext uri="{D42A27DB-BD31-4B8C-83A1-F6EECF244321}">
                <p14:modId xmlns:p14="http://schemas.microsoft.com/office/powerpoint/2010/main" val="1705981300"/>
              </p:ext>
            </p:extLst>
          </p:nvPr>
        </p:nvGraphicFramePr>
        <p:xfrm>
          <a:off x="5601070" y="12652"/>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3281952177"/>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 calcmode="lin" valueType="num">
                                      <p:cBhvr additive="base">
                                        <p:cTn id="3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1600" y="476672"/>
            <a:ext cx="8915400" cy="1066800"/>
          </a:xfrm>
        </p:spPr>
        <p:txBody>
          <a:bodyPr/>
          <a:lstStyle/>
          <a:p>
            <a:r>
              <a:rPr lang="en-US" altLang="zh-CN" dirty="0" smtClean="0">
                <a:solidFill>
                  <a:schemeClr val="bg1"/>
                </a:solidFill>
              </a:rPr>
              <a:t>1.</a:t>
            </a:r>
            <a:r>
              <a:rPr lang="zh-CN" altLang="en-US" dirty="0" smtClean="0">
                <a:solidFill>
                  <a:schemeClr val="bg1"/>
                </a:solidFill>
              </a:rPr>
              <a:t>选题</a:t>
            </a:r>
            <a:r>
              <a:rPr lang="zh-CN" altLang="en-US" dirty="0">
                <a:solidFill>
                  <a:schemeClr val="bg1"/>
                </a:solidFill>
              </a:rPr>
              <a:t>意义</a:t>
            </a:r>
          </a:p>
        </p:txBody>
      </p:sp>
      <p:sp>
        <p:nvSpPr>
          <p:cNvPr id="3" name="文本框 2"/>
          <p:cNvSpPr txBox="1"/>
          <p:nvPr/>
        </p:nvSpPr>
        <p:spPr>
          <a:xfrm>
            <a:off x="344488" y="1514102"/>
            <a:ext cx="9432434" cy="830997"/>
          </a:xfrm>
          <a:prstGeom prst="rect">
            <a:avLst/>
          </a:prstGeom>
          <a:noFill/>
        </p:spPr>
        <p:txBody>
          <a:bodyPr wrap="square" rtlCol="0">
            <a:spAutoFit/>
          </a:bodyPr>
          <a:lstStyle/>
          <a:p>
            <a:r>
              <a:rPr lang="zh-CN" altLang="en-US" sz="2400" dirty="0" smtClean="0">
                <a:solidFill>
                  <a:schemeClr val="bg2"/>
                </a:solidFill>
                <a:latin typeface="+mn-ea"/>
              </a:rPr>
              <a:t>自主开发</a:t>
            </a:r>
            <a:r>
              <a:rPr lang="zh-CN" altLang="en-US" sz="2400" dirty="0">
                <a:solidFill>
                  <a:schemeClr val="bg2"/>
                </a:solidFill>
                <a:latin typeface="+mn-ea"/>
              </a:rPr>
              <a:t>一</a:t>
            </a:r>
            <a:r>
              <a:rPr lang="zh-CN" altLang="en-US" sz="2400" dirty="0" smtClean="0">
                <a:solidFill>
                  <a:schemeClr val="bg2"/>
                </a:solidFill>
                <a:latin typeface="+mn-ea"/>
              </a:rPr>
              <a:t>套能够</a:t>
            </a:r>
            <a:r>
              <a:rPr lang="zh-CN" altLang="en-US" sz="2400" dirty="0">
                <a:solidFill>
                  <a:schemeClr val="bg2"/>
                </a:solidFill>
                <a:latin typeface="+mn-ea"/>
              </a:rPr>
              <a:t>适用于四旋翼无人机室内自主定位</a:t>
            </a:r>
            <a:r>
              <a:rPr lang="zh-CN" altLang="en-US" sz="2400" dirty="0" smtClean="0">
                <a:solidFill>
                  <a:schemeClr val="bg2"/>
                </a:solidFill>
                <a:latin typeface="+mn-ea"/>
              </a:rPr>
              <a:t>的视觉</a:t>
            </a:r>
            <a:r>
              <a:rPr lang="en-US" altLang="zh-CN" sz="2400" dirty="0" smtClean="0">
                <a:solidFill>
                  <a:schemeClr val="bg2"/>
                </a:solidFill>
                <a:latin typeface="+mn-ea"/>
              </a:rPr>
              <a:t>SLAM</a:t>
            </a:r>
            <a:r>
              <a:rPr lang="zh-CN" altLang="en-US" sz="2400" dirty="0" smtClean="0">
                <a:solidFill>
                  <a:schemeClr val="bg2"/>
                </a:solidFill>
                <a:latin typeface="+mn-ea"/>
              </a:rPr>
              <a:t>系统</a:t>
            </a:r>
            <a:endParaRPr lang="en-US" altLang="zh-CN" sz="2400" dirty="0" smtClean="0">
              <a:solidFill>
                <a:schemeClr val="bg2"/>
              </a:solidFill>
              <a:latin typeface="+mn-ea"/>
            </a:endParaRPr>
          </a:p>
          <a:p>
            <a:r>
              <a:rPr lang="zh-CN" altLang="en-US" sz="2400" dirty="0" smtClean="0">
                <a:solidFill>
                  <a:schemeClr val="bg2"/>
                </a:solidFill>
                <a:latin typeface="+mn-ea"/>
              </a:rPr>
              <a:t>该系统具有配置</a:t>
            </a:r>
            <a:r>
              <a:rPr lang="zh-CN" altLang="en-US" sz="2400" dirty="0">
                <a:solidFill>
                  <a:schemeClr val="bg2"/>
                </a:solidFill>
                <a:latin typeface="+mn-ea"/>
              </a:rPr>
              <a:t>灵活、计算量小</a:t>
            </a:r>
            <a:r>
              <a:rPr lang="zh-CN" altLang="en-US" sz="2400" dirty="0" smtClean="0">
                <a:solidFill>
                  <a:schemeClr val="bg2"/>
                </a:solidFill>
                <a:latin typeface="+mn-ea"/>
              </a:rPr>
              <a:t>、满足实时性能要求的特点。</a:t>
            </a:r>
            <a:endParaRPr lang="zh-CN" altLang="en-US" sz="2400" dirty="0">
              <a:solidFill>
                <a:schemeClr val="bg2"/>
              </a:solidFill>
              <a:latin typeface="+mn-ea"/>
            </a:endParaRPr>
          </a:p>
        </p:txBody>
      </p:sp>
      <p:grpSp>
        <p:nvGrpSpPr>
          <p:cNvPr id="7" name="组合 6"/>
          <p:cNvGrpSpPr/>
          <p:nvPr/>
        </p:nvGrpSpPr>
        <p:grpSpPr>
          <a:xfrm>
            <a:off x="6033120" y="2348880"/>
            <a:ext cx="2454444" cy="2454444"/>
            <a:chOff x="1127314" y="1891526"/>
            <a:chExt cx="2454444" cy="2454444"/>
          </a:xfrm>
        </p:grpSpPr>
        <p:sp>
          <p:nvSpPr>
            <p:cNvPr id="8" name="椭圆 7"/>
            <p:cNvSpPr/>
            <p:nvPr/>
          </p:nvSpPr>
          <p:spPr>
            <a:xfrm>
              <a:off x="1127314" y="1891526"/>
              <a:ext cx="2454444" cy="2454444"/>
            </a:xfrm>
            <a:prstGeom prst="ellipse">
              <a:avLst/>
            </a:prstGeom>
            <a:gradFill>
              <a:gsLst>
                <a:gs pos="3000">
                  <a:schemeClr val="bg1">
                    <a:lumMod val="95000"/>
                  </a:schemeClr>
                </a:gs>
                <a:gs pos="100000">
                  <a:schemeClr val="bg1">
                    <a:lumMod val="96000"/>
                  </a:schemeClr>
                </a:gs>
              </a:gsLst>
              <a:lin ang="2700000" scaled="1"/>
            </a:gradFill>
            <a:ln w="50800">
              <a:gradFill flip="none" rotWithShape="1">
                <a:gsLst>
                  <a:gs pos="0">
                    <a:schemeClr val="bg1"/>
                  </a:gs>
                  <a:gs pos="99000">
                    <a:schemeClr val="bg1">
                      <a:lumMod val="75000"/>
                    </a:schemeClr>
                  </a:gs>
                </a:gsLst>
                <a:lin ang="2700000" scaled="1"/>
                <a:tileRect/>
              </a:gradFill>
            </a:ln>
            <a:effectLst>
              <a:outerShdw blurRad="317500" dist="114300" dir="2700000" algn="tl" rotWithShape="0">
                <a:schemeClr val="bg1">
                  <a:lumMod val="50000"/>
                  <a:alpha val="1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椭圆 8"/>
            <p:cNvSpPr/>
            <p:nvPr/>
          </p:nvSpPr>
          <p:spPr>
            <a:xfrm>
              <a:off x="1260521" y="2024733"/>
              <a:ext cx="2188030" cy="2188030"/>
            </a:xfrm>
            <a:prstGeom prst="ellipse">
              <a:avLst/>
            </a:prstGeom>
            <a:gradFill>
              <a:gsLst>
                <a:gs pos="44000">
                  <a:schemeClr val="bg1">
                    <a:alpha val="60000"/>
                  </a:schemeClr>
                </a:gs>
                <a:gs pos="4000">
                  <a:schemeClr val="bg1">
                    <a:lumMod val="85000"/>
                  </a:schemeClr>
                </a:gs>
              </a:gsLst>
              <a:lin ang="2700000" scaled="1"/>
            </a:gradFill>
            <a:ln w="82550">
              <a:gradFill flip="none" rotWithShape="1">
                <a:gsLst>
                  <a:gs pos="100000">
                    <a:schemeClr val="bg1"/>
                  </a:gs>
                  <a:gs pos="4000">
                    <a:schemeClr val="bg1">
                      <a:lumMod val="75000"/>
                    </a:schemeClr>
                  </a:gs>
                </a:gsLst>
                <a:lin ang="2700000" scaled="1"/>
                <a:tileRect/>
              </a:gradFill>
            </a:ln>
            <a:effectLst>
              <a:innerShdw blurRad="304800" dist="127000" dir="13500000">
                <a:schemeClr val="bg1">
                  <a:lumMod val="65000"/>
                  <a:alpha val="16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6532294" y="3283714"/>
            <a:ext cx="1456095" cy="584775"/>
          </a:xfrm>
          <a:prstGeom prst="rect">
            <a:avLst/>
          </a:prstGeom>
          <a:noFill/>
          <a:scene3d>
            <a:camera prst="orthographicFront"/>
            <a:lightRig rig="threePt" dir="t"/>
          </a:scene3d>
          <a:sp3d>
            <a:bevelT w="114300" prst="hardEdge"/>
          </a:sp3d>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鲁棒性</a:t>
            </a:r>
            <a:endParaRPr lang="zh-CN" altLang="en-US" sz="3200" b="1" dirty="0">
              <a:latin typeface="微软雅黑" panose="020B0503020204020204" pitchFamily="34" charset="-122"/>
              <a:ea typeface="微软雅黑" panose="020B0503020204020204" pitchFamily="34" charset="-122"/>
            </a:endParaRPr>
          </a:p>
        </p:txBody>
      </p:sp>
      <p:sp>
        <p:nvSpPr>
          <p:cNvPr id="19" name="文本框 18"/>
          <p:cNvSpPr txBox="1"/>
          <p:nvPr/>
        </p:nvSpPr>
        <p:spPr>
          <a:xfrm>
            <a:off x="699588" y="5301208"/>
            <a:ext cx="3461324" cy="1508105"/>
          </a:xfrm>
          <a:prstGeom prst="rect">
            <a:avLst/>
          </a:prstGeom>
          <a:noFill/>
          <a:scene3d>
            <a:camera prst="orthographicFront"/>
            <a:lightRig rig="threePt" dir="t"/>
          </a:scene3d>
          <a:sp3d>
            <a:bevelT w="114300" prst="hardEdge"/>
          </a:sp3d>
        </p:spPr>
        <p:txBody>
          <a:bodyPr wrap="square" rtlCol="0">
            <a:spAutoFit/>
          </a:bodyPr>
          <a:lstStyle/>
          <a:p>
            <a:r>
              <a:rPr lang="zh-CN" altLang="en-US" sz="2400" dirty="0">
                <a:solidFill>
                  <a:schemeClr val="bg2"/>
                </a:solidFill>
                <a:latin typeface="+mn-ea"/>
              </a:rPr>
              <a:t>无人机受硬件条件限制</a:t>
            </a:r>
            <a:endParaRPr lang="en-US" altLang="zh-CN" sz="2400" dirty="0">
              <a:solidFill>
                <a:schemeClr val="bg2"/>
              </a:solidFill>
              <a:latin typeface="+mn-ea"/>
            </a:endParaRPr>
          </a:p>
          <a:p>
            <a:pPr indent="-342900">
              <a:buFont typeface="Arial" panose="020B0604020202020204" pitchFamily="34" charset="0"/>
              <a:buChar char="•"/>
            </a:pPr>
            <a:r>
              <a:rPr lang="zh-CN" altLang="en-US" sz="2200" dirty="0">
                <a:solidFill>
                  <a:schemeClr val="bg2"/>
                </a:solidFill>
                <a:latin typeface="+mn-ea"/>
              </a:rPr>
              <a:t>机载处理器处理能力差</a:t>
            </a:r>
            <a:endParaRPr lang="en-US" altLang="zh-CN" sz="2200" dirty="0">
              <a:solidFill>
                <a:schemeClr val="bg2"/>
              </a:solidFill>
              <a:latin typeface="+mn-ea"/>
            </a:endParaRPr>
          </a:p>
          <a:p>
            <a:pPr indent="-342900">
              <a:buFont typeface="Arial" panose="020B0604020202020204" pitchFamily="34" charset="0"/>
              <a:buChar char="•"/>
            </a:pPr>
            <a:r>
              <a:rPr lang="zh-CN" altLang="en-US" sz="2200" dirty="0">
                <a:solidFill>
                  <a:schemeClr val="bg2"/>
                </a:solidFill>
                <a:latin typeface="+mn-ea"/>
              </a:rPr>
              <a:t>可携带有效载荷相当低</a:t>
            </a:r>
            <a:endParaRPr lang="en-US" altLang="zh-CN" sz="2200" dirty="0">
              <a:solidFill>
                <a:schemeClr val="bg2"/>
              </a:solidFill>
              <a:latin typeface="+mn-ea"/>
            </a:endParaRPr>
          </a:p>
          <a:p>
            <a:pPr marL="342900" indent="-342900">
              <a:buFont typeface="Arial" panose="020B0604020202020204" pitchFamily="34" charset="0"/>
              <a:buChar char="•"/>
            </a:pPr>
            <a:endParaRPr lang="zh-CN" altLang="en-US" sz="2400" dirty="0">
              <a:solidFill>
                <a:schemeClr val="bg1"/>
              </a:solidFill>
              <a:latin typeface="+mj-lt"/>
              <a:ea typeface="+mj-ea"/>
              <a:cs typeface="+mj-cs"/>
            </a:endParaRPr>
          </a:p>
        </p:txBody>
      </p:sp>
      <p:grpSp>
        <p:nvGrpSpPr>
          <p:cNvPr id="20" name="组合 19"/>
          <p:cNvGrpSpPr/>
          <p:nvPr/>
        </p:nvGrpSpPr>
        <p:grpSpPr>
          <a:xfrm>
            <a:off x="1203029" y="2348880"/>
            <a:ext cx="2454444" cy="2454444"/>
            <a:chOff x="1127314" y="1891526"/>
            <a:chExt cx="2454444" cy="2454444"/>
          </a:xfrm>
        </p:grpSpPr>
        <p:sp>
          <p:nvSpPr>
            <p:cNvPr id="21" name="椭圆 20"/>
            <p:cNvSpPr/>
            <p:nvPr/>
          </p:nvSpPr>
          <p:spPr>
            <a:xfrm>
              <a:off x="1127314" y="1891526"/>
              <a:ext cx="2454444" cy="2454444"/>
            </a:xfrm>
            <a:prstGeom prst="ellipse">
              <a:avLst/>
            </a:prstGeom>
            <a:gradFill>
              <a:gsLst>
                <a:gs pos="3000">
                  <a:schemeClr val="bg1">
                    <a:lumMod val="95000"/>
                  </a:schemeClr>
                </a:gs>
                <a:gs pos="100000">
                  <a:schemeClr val="bg1">
                    <a:lumMod val="96000"/>
                  </a:schemeClr>
                </a:gs>
              </a:gsLst>
              <a:lin ang="2700000" scaled="1"/>
            </a:gradFill>
            <a:ln w="50800">
              <a:gradFill flip="none" rotWithShape="1">
                <a:gsLst>
                  <a:gs pos="0">
                    <a:schemeClr val="bg1"/>
                  </a:gs>
                  <a:gs pos="99000">
                    <a:schemeClr val="bg1">
                      <a:lumMod val="75000"/>
                    </a:schemeClr>
                  </a:gs>
                </a:gsLst>
                <a:lin ang="2700000" scaled="1"/>
                <a:tileRect/>
              </a:gradFill>
            </a:ln>
            <a:effectLst>
              <a:outerShdw blurRad="317500" dist="114300" dir="2700000" algn="tl" rotWithShape="0">
                <a:schemeClr val="bg1">
                  <a:lumMod val="50000"/>
                  <a:alpha val="1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椭圆 21"/>
            <p:cNvSpPr/>
            <p:nvPr/>
          </p:nvSpPr>
          <p:spPr>
            <a:xfrm>
              <a:off x="1260521" y="2024733"/>
              <a:ext cx="2188030" cy="2188030"/>
            </a:xfrm>
            <a:prstGeom prst="ellipse">
              <a:avLst/>
            </a:prstGeom>
            <a:gradFill>
              <a:gsLst>
                <a:gs pos="44000">
                  <a:schemeClr val="bg1">
                    <a:alpha val="60000"/>
                  </a:schemeClr>
                </a:gs>
                <a:gs pos="4000">
                  <a:schemeClr val="bg1">
                    <a:lumMod val="85000"/>
                  </a:schemeClr>
                </a:gs>
              </a:gsLst>
              <a:lin ang="2700000" scaled="1"/>
            </a:gradFill>
            <a:ln w="82550">
              <a:gradFill flip="none" rotWithShape="1">
                <a:gsLst>
                  <a:gs pos="100000">
                    <a:schemeClr val="bg1"/>
                  </a:gs>
                  <a:gs pos="4000">
                    <a:schemeClr val="bg1">
                      <a:lumMod val="75000"/>
                    </a:schemeClr>
                  </a:gs>
                </a:gsLst>
                <a:lin ang="2700000" scaled="1"/>
                <a:tileRect/>
              </a:gradFill>
            </a:ln>
            <a:effectLst>
              <a:innerShdw blurRad="304800" dist="127000" dir="13500000">
                <a:schemeClr val="bg1">
                  <a:lumMod val="65000"/>
                  <a:alpha val="16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文本框 22"/>
          <p:cNvSpPr txBox="1"/>
          <p:nvPr/>
        </p:nvSpPr>
        <p:spPr>
          <a:xfrm>
            <a:off x="1702203" y="3283714"/>
            <a:ext cx="1456095" cy="584775"/>
          </a:xfrm>
          <a:prstGeom prst="rect">
            <a:avLst/>
          </a:prstGeom>
          <a:noFill/>
          <a:scene3d>
            <a:camera prst="orthographicFront"/>
            <a:lightRig rig="threePt" dir="t"/>
          </a:scene3d>
          <a:sp3d>
            <a:bevelT w="114300" prst="hardEdge"/>
          </a:sp3d>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实时性</a:t>
            </a:r>
            <a:endParaRPr lang="zh-CN" altLang="en-US" sz="3200" b="1" dirty="0">
              <a:latin typeface="微软雅黑" panose="020B0503020204020204" pitchFamily="34" charset="-122"/>
              <a:ea typeface="微软雅黑" panose="020B0503020204020204" pitchFamily="34" charset="-122"/>
            </a:endParaRPr>
          </a:p>
        </p:txBody>
      </p:sp>
      <p:sp>
        <p:nvSpPr>
          <p:cNvPr id="24" name="文本框 23"/>
          <p:cNvSpPr txBox="1"/>
          <p:nvPr/>
        </p:nvSpPr>
        <p:spPr>
          <a:xfrm>
            <a:off x="5313040" y="5301208"/>
            <a:ext cx="4463882" cy="1508105"/>
          </a:xfrm>
          <a:prstGeom prst="rect">
            <a:avLst/>
          </a:prstGeom>
          <a:noFill/>
          <a:scene3d>
            <a:camera prst="orthographicFront"/>
            <a:lightRig rig="threePt" dir="t"/>
          </a:scene3d>
          <a:sp3d>
            <a:bevelT w="114300" prst="hardEdge"/>
          </a:sp3d>
        </p:spPr>
        <p:txBody>
          <a:bodyPr wrap="square" rtlCol="0">
            <a:spAutoFit/>
          </a:bodyPr>
          <a:lstStyle/>
          <a:p>
            <a:r>
              <a:rPr lang="zh-CN" altLang="en-US" sz="2400" dirty="0" smtClean="0">
                <a:solidFill>
                  <a:schemeClr val="bg2"/>
                </a:solidFill>
                <a:latin typeface="+mn-ea"/>
              </a:rPr>
              <a:t>无人机受运动速度、场景的限制</a:t>
            </a:r>
            <a:endParaRPr lang="en-US" altLang="zh-CN" sz="2400" dirty="0">
              <a:solidFill>
                <a:schemeClr val="bg2"/>
              </a:solidFill>
              <a:latin typeface="+mn-ea"/>
            </a:endParaRPr>
          </a:p>
          <a:p>
            <a:pPr indent="-342900">
              <a:buFont typeface="Arial" panose="020B0604020202020204" pitchFamily="34" charset="0"/>
              <a:buChar char="•"/>
            </a:pPr>
            <a:r>
              <a:rPr lang="zh-CN" altLang="en-US" sz="2200" dirty="0" smtClean="0">
                <a:solidFill>
                  <a:schemeClr val="bg2"/>
                </a:solidFill>
                <a:latin typeface="+mn-ea"/>
              </a:rPr>
              <a:t>跟踪频繁丢失</a:t>
            </a:r>
            <a:endParaRPr lang="en-US" altLang="zh-CN" sz="2200" dirty="0" smtClean="0">
              <a:solidFill>
                <a:schemeClr val="bg2"/>
              </a:solidFill>
              <a:latin typeface="+mn-ea"/>
            </a:endParaRPr>
          </a:p>
          <a:p>
            <a:pPr indent="-342900">
              <a:buFont typeface="Arial" panose="020B0604020202020204" pitchFamily="34" charset="0"/>
              <a:buChar char="•"/>
            </a:pPr>
            <a:r>
              <a:rPr lang="zh-CN" altLang="en-US" sz="2200" dirty="0" smtClean="0">
                <a:solidFill>
                  <a:schemeClr val="bg2"/>
                </a:solidFill>
                <a:latin typeface="+mn-ea"/>
              </a:rPr>
              <a:t>出现明显漂移</a:t>
            </a:r>
            <a:endParaRPr lang="en-US" altLang="zh-CN" sz="2200" dirty="0" smtClean="0">
              <a:solidFill>
                <a:schemeClr val="bg2"/>
              </a:solidFill>
              <a:latin typeface="+mn-ea"/>
            </a:endParaRPr>
          </a:p>
          <a:p>
            <a:endParaRPr lang="zh-CN" altLang="en-US" sz="2400" dirty="0">
              <a:solidFill>
                <a:schemeClr val="bg1"/>
              </a:solidFill>
              <a:latin typeface="+mj-lt"/>
              <a:ea typeface="+mj-ea"/>
              <a:cs typeface="+mj-cs"/>
            </a:endParaRPr>
          </a:p>
        </p:txBody>
      </p:sp>
      <p:graphicFrame>
        <p:nvGraphicFramePr>
          <p:cNvPr id="25" name="表格 24"/>
          <p:cNvGraphicFramePr>
            <a:graphicFrameLocks noGrp="1"/>
          </p:cNvGraphicFramePr>
          <p:nvPr>
            <p:extLst>
              <p:ext uri="{D42A27DB-BD31-4B8C-83A1-F6EECF244321}">
                <p14:modId xmlns:p14="http://schemas.microsoft.com/office/powerpoint/2010/main" val="1705981300"/>
              </p:ext>
            </p:extLst>
          </p:nvPr>
        </p:nvGraphicFramePr>
        <p:xfrm>
          <a:off x="5601070" y="12652"/>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360053624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500"/>
                                        <p:tgtEl>
                                          <p:spTgt spid="2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4"/>
                                        </p:tgtEl>
                                        <p:attrNameLst>
                                          <p:attrName>style.visibility</p:attrName>
                                        </p:attrNameLst>
                                      </p:cBhvr>
                                      <p:to>
                                        <p:strVal val="visible"/>
                                      </p:to>
                                    </p:set>
                                    <p:animEffect transition="in" filter="fade">
                                      <p:cBhvr>
                                        <p:cTn id="26" dur="500"/>
                                        <p:tgtEl>
                                          <p:spTgt spid="2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P spid="19" grpId="0"/>
      <p:bldP spid="23" grpId="0"/>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en-US" altLang="zh-CN" dirty="0"/>
              <a:t>2</a:t>
            </a:r>
            <a:r>
              <a:rPr lang="en-US" altLang="zh-CN" dirty="0" smtClean="0"/>
              <a:t>.</a:t>
            </a:r>
            <a:r>
              <a:rPr lang="zh-CN" altLang="en-US" dirty="0" smtClean="0"/>
              <a:t>相关研究</a:t>
            </a:r>
            <a:endParaRPr lang="zh-CN" altLang="en-US" dirty="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20635" cy="1092063"/>
          </a:xfrm>
          <a:prstGeom prst="rect">
            <a:avLst/>
          </a:prstGeom>
        </p:spPr>
      </p:pic>
      <p:graphicFrame>
        <p:nvGraphicFramePr>
          <p:cNvPr id="6" name="表格 5"/>
          <p:cNvGraphicFramePr>
            <a:graphicFrameLocks noGrp="1"/>
          </p:cNvGraphicFramePr>
          <p:nvPr>
            <p:extLst>
              <p:ext uri="{D42A27DB-BD31-4B8C-83A1-F6EECF244321}">
                <p14:modId xmlns:p14="http://schemas.microsoft.com/office/powerpoint/2010/main" val="3257455696"/>
              </p:ext>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spTree>
    <p:extLst>
      <p:ext uri="{BB962C8B-B14F-4D97-AF65-F5344CB8AC3E}">
        <p14:creationId xmlns:p14="http://schemas.microsoft.com/office/powerpoint/2010/main" val="135379749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1600" y="378000"/>
            <a:ext cx="8915400" cy="1141200"/>
          </a:xfrm>
        </p:spPr>
        <p:txBody>
          <a:bodyPr/>
          <a:lstStyle/>
          <a:p>
            <a:r>
              <a:rPr lang="en-US" altLang="zh-CN" dirty="0" smtClean="0">
                <a:solidFill>
                  <a:schemeClr val="bg1"/>
                </a:solidFill>
              </a:rPr>
              <a:t>2.</a:t>
            </a:r>
            <a:r>
              <a:rPr lang="zh-CN" altLang="en-US" dirty="0" smtClean="0">
                <a:solidFill>
                  <a:schemeClr val="bg1"/>
                </a:solidFill>
              </a:rPr>
              <a:t>基本</a:t>
            </a:r>
            <a:r>
              <a:rPr lang="en-US" altLang="zh-CN" dirty="0" smtClean="0">
                <a:solidFill>
                  <a:schemeClr val="bg1"/>
                </a:solidFill>
              </a:rPr>
              <a:t>SLAM</a:t>
            </a:r>
            <a:r>
              <a:rPr lang="zh-CN" altLang="en-US" dirty="0" smtClean="0">
                <a:solidFill>
                  <a:schemeClr val="bg1"/>
                </a:solidFill>
              </a:rPr>
              <a:t>问题的数学描述</a:t>
            </a:r>
            <a:endParaRPr lang="zh-CN" altLang="en-US" dirty="0">
              <a:solidFill>
                <a:schemeClr val="bg1"/>
              </a:solidFill>
            </a:endParaRPr>
          </a:p>
        </p:txBody>
      </p:sp>
      <p:graphicFrame>
        <p:nvGraphicFramePr>
          <p:cNvPr id="19" name="表格 18"/>
          <p:cNvGraphicFramePr>
            <a:graphicFrameLocks noGrp="1"/>
          </p:cNvGraphicFramePr>
          <p:nvPr>
            <p:extLst/>
          </p:nvPr>
        </p:nvGraphicFramePr>
        <p:xfrm>
          <a:off x="5601070" y="0"/>
          <a:ext cx="4304930" cy="370840"/>
        </p:xfrm>
        <a:graphic>
          <a:graphicData uri="http://schemas.openxmlformats.org/drawingml/2006/table">
            <a:tbl>
              <a:tblPr firstRow="1" bandRow="1">
                <a:tableStyleId>{5C22544A-7EE6-4342-B048-85BDC9FD1C3A}</a:tableStyleId>
              </a:tblPr>
              <a:tblGrid>
                <a:gridCol w="860986"/>
                <a:gridCol w="860986"/>
                <a:gridCol w="860986"/>
                <a:gridCol w="860986"/>
                <a:gridCol w="860986"/>
              </a:tblGrid>
              <a:tr h="370840">
                <a:tc>
                  <a:txBody>
                    <a:bodyPr/>
                    <a:lstStyle/>
                    <a:p>
                      <a:pPr algn="ctr"/>
                      <a:r>
                        <a:rPr lang="zh-CN" altLang="en-US" sz="1300" dirty="0" smtClean="0"/>
                        <a:t>研究意义</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系统方案</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642292"/>
                    </a:solidFill>
                  </a:tcPr>
                </a:tc>
                <a:tc>
                  <a:txBody>
                    <a:bodyPr/>
                    <a:lstStyle/>
                    <a:p>
                      <a:pPr algn="ctr"/>
                      <a:r>
                        <a:rPr lang="zh-CN" altLang="en-US" sz="1300" dirty="0" smtClean="0"/>
                        <a:t>算法设计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实验设计</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c>
                  <a:txBody>
                    <a:bodyPr/>
                    <a:lstStyle/>
                    <a:p>
                      <a:pPr algn="ctr"/>
                      <a:r>
                        <a:rPr lang="zh-CN" altLang="en-US" sz="1300" dirty="0" smtClean="0"/>
                        <a:t>结论</a:t>
                      </a:r>
                      <a:endParaRPr lang="zh-CN" altLang="en-US" sz="13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3667C1"/>
                    </a:solidFill>
                  </a:tcPr>
                </a:tc>
              </a:tr>
            </a:tbl>
          </a:graphicData>
        </a:graphic>
      </p:graphicFrame>
      <p:pic>
        <p:nvPicPr>
          <p:cNvPr id="6" name="图片 5"/>
          <p:cNvPicPr>
            <a:picLocks noChangeAspect="1"/>
          </p:cNvPicPr>
          <p:nvPr/>
        </p:nvPicPr>
        <p:blipFill>
          <a:blip r:embed="rId3"/>
          <a:stretch>
            <a:fillRect/>
          </a:stretch>
        </p:blipFill>
        <p:spPr>
          <a:xfrm>
            <a:off x="1424608" y="1988840"/>
            <a:ext cx="7053972" cy="4358740"/>
          </a:xfrm>
          <a:prstGeom prst="rect">
            <a:avLst/>
          </a:prstGeom>
        </p:spPr>
      </p:pic>
    </p:spTree>
    <p:extLst>
      <p:ext uri="{BB962C8B-B14F-4D97-AF65-F5344CB8AC3E}">
        <p14:creationId xmlns:p14="http://schemas.microsoft.com/office/powerpoint/2010/main" val="326771907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GenericHistoryMonthPresentation_TP10352473">
  <a:themeElements>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44E104E9-91FC-429B-A2B3-9629C417089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历史或传统月演示文稿</Template>
  <TotalTime>0</TotalTime>
  <Words>3283</Words>
  <Application>Microsoft Office PowerPoint</Application>
  <PresentationFormat>A4 纸张(210x297 毫米)</PresentationFormat>
  <Paragraphs>469</Paragraphs>
  <Slides>34</Slides>
  <Notes>27</Notes>
  <HiddenSlides>0</HiddenSlides>
  <MMClips>1</MMClips>
  <ScaleCrop>false</ScaleCrop>
  <HeadingPairs>
    <vt:vector size="8" baseType="variant">
      <vt:variant>
        <vt:lpstr>已用的字体</vt:lpstr>
      </vt:variant>
      <vt:variant>
        <vt:i4>13</vt:i4>
      </vt:variant>
      <vt:variant>
        <vt:lpstr>主题</vt:lpstr>
      </vt:variant>
      <vt:variant>
        <vt:i4>1</vt:i4>
      </vt:variant>
      <vt:variant>
        <vt:lpstr>嵌入 OLE 服务器</vt:lpstr>
      </vt:variant>
      <vt:variant>
        <vt:i4>1</vt:i4>
      </vt:variant>
      <vt:variant>
        <vt:lpstr>幻灯片标题</vt:lpstr>
      </vt:variant>
      <vt:variant>
        <vt:i4>34</vt:i4>
      </vt:variant>
    </vt:vector>
  </HeadingPairs>
  <TitlesOfParts>
    <vt:vector size="49" baseType="lpstr">
      <vt:lpstr>Adobe 黑体 Std R</vt:lpstr>
      <vt:lpstr>Arial Unicode MS</vt:lpstr>
      <vt:lpstr>黑体</vt:lpstr>
      <vt:lpstr>华文行楷</vt:lpstr>
      <vt:lpstr>宋体</vt:lpstr>
      <vt:lpstr>微软雅黑</vt:lpstr>
      <vt:lpstr>Arial</vt:lpstr>
      <vt:lpstr>Calibri</vt:lpstr>
      <vt:lpstr>Cambria Math</vt:lpstr>
      <vt:lpstr>Georgia</vt:lpstr>
      <vt:lpstr>Times New Roman</vt:lpstr>
      <vt:lpstr>Wingdings</vt:lpstr>
      <vt:lpstr>Wingdings 2</vt:lpstr>
      <vt:lpstr>GenericHistoryMonthPresentation_TP10352473</vt:lpstr>
      <vt:lpstr>Equation</vt:lpstr>
      <vt:lpstr>基于双目视觉的四旋翼无人机         定位系统设计与实现</vt:lpstr>
      <vt:lpstr>提纲</vt:lpstr>
      <vt:lpstr>1.研究意义和研究现状</vt:lpstr>
      <vt:lpstr>1.选题意义</vt:lpstr>
      <vt:lpstr>1.选题意义</vt:lpstr>
      <vt:lpstr>1.选题意义</vt:lpstr>
      <vt:lpstr>1.选题意义</vt:lpstr>
      <vt:lpstr>2.相关研究</vt:lpstr>
      <vt:lpstr>2.基本SLAM问题的数学描述</vt:lpstr>
      <vt:lpstr>2.相关研究</vt:lpstr>
      <vt:lpstr>2. 基于滤波器方法</vt:lpstr>
      <vt:lpstr>2. 基于关键帧BA</vt:lpstr>
      <vt:lpstr>2.基于直接跟踪法</vt:lpstr>
      <vt:lpstr>2.方法优缺点分析</vt:lpstr>
      <vt:lpstr>3.算法设计</vt:lpstr>
      <vt:lpstr>3. 基于半直接法的双目匹配算法设计</vt:lpstr>
      <vt:lpstr>3. 基于半直接法的双目匹配算法</vt:lpstr>
      <vt:lpstr>3.基于半直接法的双目匹配算法</vt:lpstr>
      <vt:lpstr>3.改进算法的初始化流程</vt:lpstr>
      <vt:lpstr>3.系统总体流程图</vt:lpstr>
      <vt:lpstr>4.实验设计与分析</vt:lpstr>
      <vt:lpstr>4.实验平台搭建</vt:lpstr>
      <vt:lpstr>3.视觉SLAM系统定位效果展示</vt:lpstr>
      <vt:lpstr>3.视觉SLAM系统定位效果展示</vt:lpstr>
      <vt:lpstr>4.实验设计</vt:lpstr>
      <vt:lpstr>4.实验设计1</vt:lpstr>
      <vt:lpstr>4.实验设计1——实时性分析</vt:lpstr>
      <vt:lpstr>3.实验设计1——实时性分析</vt:lpstr>
      <vt:lpstr>4.实验设计1——定位精度分析</vt:lpstr>
      <vt:lpstr>4.实验设计1——定位精度分析</vt:lpstr>
      <vt:lpstr>4.实验设计2——定位精度分析</vt:lpstr>
      <vt:lpstr>5.结论</vt:lpstr>
      <vt:lpstr>PowerPoint 演示文稿</vt:lpstr>
      <vt:lpstr>PowerPoint 演示文稿</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2015-03-15T07:30:12Z</dcterms:created>
  <dcterms:modified xsi:type="dcterms:W3CDTF">2017-06-26T02:22:04Z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TC103524739990</vt:lpwstr>
  </property>
  <property fmtid="{D5CDD505-2E9C-101B-9397-08002B2CF9AE}" pid="3" name="Tfs.IsStoryboard">
    <vt:bool>true</vt:bool>
  </property>
</Properties>
</file>

<file path=docProps/thumbnail.jpeg>
</file>